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310" r:id="rId2"/>
    <p:sldId id="259" r:id="rId3"/>
    <p:sldId id="262" r:id="rId4"/>
    <p:sldId id="263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1" r:id="rId15"/>
    <p:sldId id="322" r:id="rId16"/>
    <p:sldId id="320" r:id="rId17"/>
    <p:sldId id="323" r:id="rId18"/>
    <p:sldId id="326" r:id="rId19"/>
    <p:sldId id="267" r:id="rId20"/>
    <p:sldId id="324" r:id="rId21"/>
    <p:sldId id="268" r:id="rId22"/>
    <p:sldId id="325" r:id="rId23"/>
  </p:sldIdLst>
  <p:sldSz cx="9144000" cy="5143500" type="screen16x9"/>
  <p:notesSz cx="6858000" cy="9144000"/>
  <p:embeddedFontLst>
    <p:embeddedFont>
      <p:font typeface="Do Hyeon" panose="020B0604020202020204" charset="-127"/>
      <p:regular r:id="rId25"/>
    </p:embeddedFont>
    <p:embeddedFont>
      <p:font typeface="Bebas Neue" panose="020B0606020202050201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Didact Gothic" panose="00000500000000000000" pitchFamily="2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977194E-4707-4FF2-BA20-7217AD987CFF}">
          <p14:sldIdLst>
            <p14:sldId id="310"/>
          </p14:sldIdLst>
        </p14:section>
        <p14:section name="Untitled Section" id="{4B47F4F7-4FEB-40B1-A4DD-04C34E5B1B52}">
          <p14:sldIdLst>
            <p14:sldId id="259"/>
            <p14:sldId id="262"/>
            <p14:sldId id="263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0"/>
            <p14:sldId id="323"/>
            <p14:sldId id="326"/>
            <p14:sldId id="267"/>
            <p14:sldId id="324"/>
            <p14:sldId id="268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i quy" initials="bq" lastIdx="2" clrIdx="0">
    <p:extLst>
      <p:ext uri="{19B8F6BF-5375-455C-9EA6-DF929625EA0E}">
        <p15:presenceInfo xmlns:p15="http://schemas.microsoft.com/office/powerpoint/2012/main" userId="bui qu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1B397F-47F1-4039-BFCD-94D543E63302}">
  <a:tblStyle styleId="{A91B397F-47F1-4039-BFCD-94D543E63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e839ad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de839ad4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de839ad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de839ad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7dfdbdc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7dfdbdc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278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a7dfdbdca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a7dfdbdca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a7dfdbdc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a7dfdbdc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8462443" y="676756"/>
            <a:ext cx="457397" cy="42129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8071191" y="150022"/>
            <a:ext cx="552284" cy="386486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8022625" y="76195"/>
            <a:ext cx="489627" cy="357863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164335" y="793240"/>
            <a:ext cx="197208" cy="16551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453603" y="718419"/>
            <a:ext cx="166554" cy="5577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751549" y="625144"/>
            <a:ext cx="155622" cy="7462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189898" y="337735"/>
            <a:ext cx="153259" cy="11533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451784" y="121257"/>
            <a:ext cx="130609" cy="130091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473382" y="4518920"/>
            <a:ext cx="1288582" cy="81303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8" r:id="rId3"/>
    <p:sldLayoutId id="2147483661" r:id="rId4"/>
    <p:sldLayoutId id="2147483663" r:id="rId5"/>
    <p:sldLayoutId id="2147483668" r:id="rId6"/>
    <p:sldLayoutId id="2147483670" r:id="rId7"/>
    <p:sldLayoutId id="2147483675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0DEA8-C1DE-F354-82AE-16EF2EB79D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E3CD5-FC1D-8E38-C1A5-D522C042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2" y="229796"/>
            <a:ext cx="682800" cy="684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BC96F-633C-39B9-5A80-0BFA310DDB0A}"/>
              </a:ext>
            </a:extLst>
          </p:cNvPr>
          <p:cNvSpPr txBox="1"/>
          <p:nvPr/>
        </p:nvSpPr>
        <p:spPr>
          <a:xfrm>
            <a:off x="900998" y="229796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CB06D-739F-8E63-9A09-E7553A41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384" y="229796"/>
            <a:ext cx="636443" cy="636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EFC98-CA17-24FE-1027-7D52EB7A9740}"/>
              </a:ext>
            </a:extLst>
          </p:cNvPr>
          <p:cNvSpPr txBox="1"/>
          <p:nvPr/>
        </p:nvSpPr>
        <p:spPr>
          <a:xfrm>
            <a:off x="2286000" y="93768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 MÔN CƠ ĐIỆN TỬ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D1F38-D946-844D-55D7-DECD0CD50457}"/>
              </a:ext>
            </a:extLst>
          </p:cNvPr>
          <p:cNvSpPr txBox="1"/>
          <p:nvPr/>
        </p:nvSpPr>
        <p:spPr>
          <a:xfrm>
            <a:off x="2286000" y="1512122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EA5C1-D4E4-F06A-DE94-38A47FAE4D17}"/>
              </a:ext>
            </a:extLst>
          </p:cNvPr>
          <p:cNvSpPr txBox="1"/>
          <p:nvPr/>
        </p:nvSpPr>
        <p:spPr>
          <a:xfrm>
            <a:off x="2286000" y="19634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523044-5620-57B1-17A5-6BEFCA6712F5}"/>
              </a:ext>
            </a:extLst>
          </p:cNvPr>
          <p:cNvSpPr txBox="1"/>
          <p:nvPr/>
        </p:nvSpPr>
        <p:spPr>
          <a:xfrm>
            <a:off x="408709" y="2258011"/>
            <a:ext cx="8437418" cy="1090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i="0" dirty="0">
                <a:solidFill>
                  <a:srgbClr val="0033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CỨU, THIẾT KẾ, CHẾ TẠO ROBOT DELTA PHÂN LOẠI SẢN PHẨM</a:t>
            </a:r>
            <a:endParaRPr lang="en-US" sz="2300" b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74E7CB8-5525-4916-9098-A019F2866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39258"/>
              </p:ext>
            </p:extLst>
          </p:nvPr>
        </p:nvGraphicFramePr>
        <p:xfrm>
          <a:off x="4590847" y="3509882"/>
          <a:ext cx="4131758" cy="1403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4376">
                  <a:extLst>
                    <a:ext uri="{9D8B030D-6E8A-4147-A177-3AD203B41FA5}">
                      <a16:colId xmlns:a16="http://schemas.microsoft.com/office/drawing/2014/main" val="349462092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784058288"/>
                    </a:ext>
                  </a:extLst>
                </a:gridCol>
                <a:gridCol w="1239982">
                  <a:extLst>
                    <a:ext uri="{9D8B030D-6E8A-4147-A177-3AD203B41FA5}">
                      <a16:colId xmlns:a16="http://schemas.microsoft.com/office/drawing/2014/main" val="928176179"/>
                    </a:ext>
                  </a:extLst>
                </a:gridCol>
              </a:tblGrid>
              <a:tr h="336042">
                <a:tc>
                  <a:txBody>
                    <a:bodyPr/>
                    <a:lstStyle/>
                    <a:p>
                      <a:r>
                        <a:rPr lang="en-US" sz="1500" b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</a:t>
                      </a:r>
                      <a:r>
                        <a:rPr lang="vi-VN" sz="1500" b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Th.S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Võ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Lâm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Chương</a:t>
                      </a:r>
                      <a:endParaRPr lang="en-US" sz="15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181626"/>
                  </a:ext>
                </a:extLst>
              </a:tr>
              <a:tr h="395696"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SVTH</a:t>
                      </a:r>
                      <a:r>
                        <a:rPr lang="vi-VN" sz="1500" b="0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Bùi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Quý</a:t>
                      </a:r>
                      <a:endParaRPr lang="en-US" sz="15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1814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220558"/>
                  </a:ext>
                </a:extLst>
              </a:tr>
              <a:tr h="336042">
                <a:tc>
                  <a:txBody>
                    <a:bodyPr/>
                    <a:lstStyle/>
                    <a:p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Hữu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529782"/>
                  </a:ext>
                </a:extLst>
              </a:tr>
              <a:tr h="336042">
                <a:tc>
                  <a:txBody>
                    <a:bodyPr/>
                    <a:lstStyle/>
                    <a:p>
                      <a:endParaRPr lang="en-US" sz="15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Hiệp</a:t>
                      </a:r>
                      <a:endParaRPr lang="en-US" sz="15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1814</a:t>
                      </a:r>
                      <a:r>
                        <a:rPr lang="en-US" sz="1500" b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67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58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EA58B-5AD4-000D-10FA-D3EAE9176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3A801-3AA2-B236-3FBE-660E63E85F5A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CEF33301-3753-AA02-95B0-09DD4B283907}"/>
              </a:ext>
            </a:extLst>
          </p:cNvPr>
          <p:cNvSpPr txBox="1">
            <a:spLocks/>
          </p:cNvSpPr>
          <p:nvPr/>
        </p:nvSpPr>
        <p:spPr>
          <a:xfrm>
            <a:off x="242455" y="834684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9817C-4FB0-33DE-5F96-44A8CC44EBD6}"/>
              </a:ext>
            </a:extLst>
          </p:cNvPr>
          <p:cNvSpPr txBox="1"/>
          <p:nvPr/>
        </p:nvSpPr>
        <p:spPr>
          <a:xfrm>
            <a:off x="349481" y="1371684"/>
            <a:ext cx="4804410" cy="1349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1kg. </a:t>
            </a:r>
            <a:r>
              <a:rPr lang="en-US" sz="1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cánh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1kg. Ta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momen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tĩnh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642A8B-F71A-B3DF-3BA9-6FFF9A6F1FCB}"/>
                  </a:ext>
                </a:extLst>
              </p:cNvPr>
              <p:cNvSpPr txBox="1"/>
              <p:nvPr/>
            </p:nvSpPr>
            <p:spPr>
              <a:xfrm>
                <a:off x="-588818" y="2318764"/>
                <a:ext cx="5521036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00150" indent="-285750" algn="just"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đ</m:t>
                        </m:r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đ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g.L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g.S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(1 + 0,2 + 0,3). 9,8. 0,3 + 0,3. 9,8. 0,13 = 4,79</a:t>
                </a:r>
                <a:r>
                  <a:rPr lang="en-US" sz="13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N.m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642A8B-F71A-B3DF-3BA9-6FFF9A6F1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8818" y="2318764"/>
                <a:ext cx="5521036" cy="492443"/>
              </a:xfrm>
              <a:prstGeom prst="rect">
                <a:avLst/>
              </a:prstGeom>
              <a:blipFill>
                <a:blip r:embed="rId2"/>
                <a:stretch>
                  <a:fillRect t="-1235" r="-221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4EEF631-D97E-16FD-AB4C-2F74602CAFB5}"/>
              </a:ext>
            </a:extLst>
          </p:cNvPr>
          <p:cNvSpPr txBox="1"/>
          <p:nvPr/>
        </p:nvSpPr>
        <p:spPr>
          <a:xfrm>
            <a:off x="-339437" y="2766941"/>
            <a:ext cx="1884218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E4154F-D86C-125C-C446-E4CD581D2C53}"/>
                  </a:ext>
                </a:extLst>
              </p:cNvPr>
              <p:cNvSpPr txBox="1"/>
              <p:nvPr/>
            </p:nvSpPr>
            <p:spPr>
              <a:xfrm>
                <a:off x="602672" y="3021888"/>
                <a:ext cx="4866408" cy="295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tải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m</a:t>
                </a:r>
                <a:r>
                  <a:rPr lang="en-US" sz="13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1kg</a:t>
                </a:r>
                <a:endParaRPr lang="en-US" sz="13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E4154F-D86C-125C-C446-E4CD581D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2" y="3021888"/>
                <a:ext cx="4866408" cy="295787"/>
              </a:xfrm>
              <a:prstGeom prst="rect">
                <a:avLst/>
              </a:prstGeom>
              <a:blipFill>
                <a:blip r:embed="rId3"/>
                <a:stretch>
                  <a:fillRect l="-125"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9C3EBD-BCD5-956D-FD73-0AF1CBAE92A3}"/>
                  </a:ext>
                </a:extLst>
              </p:cNvPr>
              <p:cNvSpPr txBox="1"/>
              <p:nvPr/>
            </p:nvSpPr>
            <p:spPr>
              <a:xfrm>
                <a:off x="592285" y="3258605"/>
                <a:ext cx="4866408" cy="291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đ</m:t>
                        </m:r>
                        <m:r>
                          <a:rPr lang="en-US" sz="1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đ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tấm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đế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di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mđdđ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200g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9C3EBD-BCD5-956D-FD73-0AF1CBAE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5" y="3258605"/>
                <a:ext cx="4866408" cy="291939"/>
              </a:xfrm>
              <a:prstGeom prst="rect">
                <a:avLst/>
              </a:prstGeom>
              <a:blipFill>
                <a:blip r:embed="rId4"/>
                <a:stretch>
                  <a:fillRect t="-212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81F90B-2012-B3DE-D02C-EFAC23F5C052}"/>
                  </a:ext>
                </a:extLst>
              </p:cNvPr>
              <p:cNvSpPr txBox="1"/>
              <p:nvPr/>
            </p:nvSpPr>
            <p:spPr>
              <a:xfrm>
                <a:off x="592285" y="3514796"/>
                <a:ext cx="3203860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gia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trọng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trường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g= </a:t>
                </a:r>
                <a:r>
                  <a:rPr lang="en-US" sz="13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9,8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81F90B-2012-B3DE-D02C-EFAC23F5C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5" y="3514796"/>
                <a:ext cx="3203860" cy="292388"/>
              </a:xfrm>
              <a:prstGeom prst="rect">
                <a:avLst/>
              </a:prstGeom>
              <a:blipFill>
                <a:blip r:embed="rId5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065DBE-D50D-55EA-BE9A-F218C02583AA}"/>
                  </a:ext>
                </a:extLst>
              </p:cNvPr>
              <p:cNvSpPr txBox="1"/>
              <p:nvPr/>
            </p:nvSpPr>
            <p:spPr>
              <a:xfrm>
                <a:off x="592285" y="3758287"/>
                <a:ext cx="3053195" cy="291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tay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300g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065DBE-D50D-55EA-BE9A-F218C0258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5" y="3758287"/>
                <a:ext cx="3053195" cy="291939"/>
              </a:xfrm>
              <a:prstGeom prst="rect">
                <a:avLst/>
              </a:prstGeom>
              <a:blipFill>
                <a:blip r:embed="rId6"/>
                <a:stretch>
                  <a:fillRect t="-212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7121C6-9935-0E63-9D24-278EA9ACF3F8}"/>
                  </a:ext>
                </a:extLst>
              </p:cNvPr>
              <p:cNvSpPr txBox="1"/>
              <p:nvPr/>
            </p:nvSpPr>
            <p:spPr>
              <a:xfrm>
                <a:off x="592285" y="4020870"/>
                <a:ext cx="4866408" cy="291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tay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300g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7121C6-9935-0E63-9D24-278EA9ACF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5" y="4020870"/>
                <a:ext cx="4866408" cy="291939"/>
              </a:xfrm>
              <a:prstGeom prst="rect">
                <a:avLst/>
              </a:prstGeom>
              <a:blipFill>
                <a:blip r:embed="rId7"/>
                <a:stretch>
                  <a:fillRect t="-212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DB4F89-3848-28CB-6347-FF8B460ED3ED}"/>
                  </a:ext>
                </a:extLst>
              </p:cNvPr>
              <p:cNvSpPr txBox="1"/>
              <p:nvPr/>
            </p:nvSpPr>
            <p:spPr>
              <a:xfrm>
                <a:off x="592285" y="4277510"/>
                <a:ext cx="551237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3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13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khoảng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tới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trọng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tâm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tay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L. S = 130mm</a:t>
                </a:r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DB4F89-3848-28CB-6347-FF8B460ED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5" y="4277510"/>
                <a:ext cx="5512377" cy="292388"/>
              </a:xfrm>
              <a:prstGeom prst="rect">
                <a:avLst/>
              </a:prstGeom>
              <a:blipFill>
                <a:blip r:embed="rId8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38D56E12-A2DE-22AC-9B5D-25982AC5E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62" y="1538041"/>
            <a:ext cx="2700879" cy="24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8456AA-1372-C87D-25C2-CC2C80CE4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BBFEA-BBFC-212A-89EF-52E617E927D9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D33BE19E-7CC8-57F4-FEAD-38296F9F4439}"/>
              </a:ext>
            </a:extLst>
          </p:cNvPr>
          <p:cNvSpPr txBox="1">
            <a:spLocks/>
          </p:cNvSpPr>
          <p:nvPr/>
        </p:nvSpPr>
        <p:spPr>
          <a:xfrm>
            <a:off x="242455" y="834684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EF802-F007-09B9-3694-DFF3852A2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84" y="1103184"/>
            <a:ext cx="2743200" cy="2622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62D65-BEEE-7A75-47AF-D456469034C6}"/>
                  </a:ext>
                </a:extLst>
              </p:cNvPr>
              <p:cNvSpPr txBox="1"/>
              <p:nvPr/>
            </p:nvSpPr>
            <p:spPr>
              <a:xfrm>
                <a:off x="349827" y="1371684"/>
                <a:ext cx="5683828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Gọi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𝛥</m:t>
                    </m:r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θ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góc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quay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thiên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robot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gắp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thả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sản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phẩm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biên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thông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qua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mô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phỏng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2D, ta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xác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θ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138</m:t>
                        </m:r>
                      </m:e>
                      <m:sup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yêu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cầu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gắp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thả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sản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phẩm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đa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60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sản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phẩm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phút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do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 chu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kì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gắp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thả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sản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phẩm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1s. Ta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xác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bình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như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62D65-BEEE-7A75-47AF-D45646903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1371684"/>
                <a:ext cx="5683828" cy="892552"/>
              </a:xfrm>
              <a:prstGeom prst="rect">
                <a:avLst/>
              </a:prstGeom>
              <a:blipFill>
                <a:blip r:embed="rId3"/>
                <a:stretch>
                  <a:fillRect t="-685" r="-107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302885-1C4E-63FA-6DC9-FBA19342D3C3}"/>
                  </a:ext>
                </a:extLst>
              </p:cNvPr>
              <p:cNvSpPr txBox="1"/>
              <p:nvPr/>
            </p:nvSpPr>
            <p:spPr>
              <a:xfrm>
                <a:off x="741218" y="2259943"/>
                <a:ext cx="4572000" cy="440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m:rPr>
                              <m:sty m:val="p"/>
                            </m:rPr>
                            <a:rPr lang="en-US" sz="1200" i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360.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200" i="0">
                          <a:latin typeface="Cambria Math" panose="02040503050406030204" pitchFamily="18" charset="0"/>
                        </a:rPr>
                        <m:t>.60=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2. 138</m:t>
                          </m:r>
                        </m:num>
                        <m:den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360.1</m:t>
                          </m:r>
                        </m:den>
                      </m:f>
                      <m:r>
                        <a:rPr lang="en-US" sz="1200" i="0">
                          <a:latin typeface="Cambria Math" panose="02040503050406030204" pitchFamily="18" charset="0"/>
                        </a:rPr>
                        <m:t>.60=46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𝑅𝑃𝑀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302885-1C4E-63FA-6DC9-FBA19342D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8" y="2259943"/>
                <a:ext cx="4572000" cy="440826"/>
              </a:xfrm>
              <a:prstGeom prst="rect">
                <a:avLst/>
              </a:prstGeom>
              <a:blipFill>
                <a:blip r:embed="rId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B8289-C43A-562F-9526-50E81D86E2A0}"/>
                  </a:ext>
                </a:extLst>
              </p:cNvPr>
              <p:cNvSpPr txBox="1"/>
              <p:nvPr/>
            </p:nvSpPr>
            <p:spPr>
              <a:xfrm>
                <a:off x="360218" y="2734173"/>
                <a:ext cx="4953000" cy="376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Công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thiểu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f>
                      <m:f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</m:den>
                    </m:f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.2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=4,79.</m:t>
                    </m:r>
                    <m:f>
                      <m:f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46</m:t>
                        </m:r>
                      </m:num>
                      <m:den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</m:den>
                    </m:f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.2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≈23 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B8289-C43A-562F-9526-50E81D86E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" y="2734173"/>
                <a:ext cx="4953000" cy="376513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C4C943-B418-C8E6-3AC3-22EE55F71913}"/>
                  </a:ext>
                </a:extLst>
              </p:cNvPr>
              <p:cNvSpPr txBox="1"/>
              <p:nvPr/>
            </p:nvSpPr>
            <p:spPr>
              <a:xfrm>
                <a:off x="349826" y="3110686"/>
                <a:ext cx="5628409" cy="84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hiệu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chung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bánh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răng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h𝑠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=0,9</m:t>
                    </m:r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Công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cần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thiết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𝑐𝑡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0,9</m:t>
                        </m:r>
                      </m:den>
                    </m:f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0,9</m:t>
                        </m:r>
                      </m:den>
                    </m:f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26 W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C4C943-B418-C8E6-3AC3-22EE55F71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6" y="3110686"/>
                <a:ext cx="5628409" cy="847348"/>
              </a:xfrm>
              <a:prstGeom prst="rect">
                <a:avLst/>
              </a:prstGeom>
              <a:blipFill>
                <a:blip r:embed="rId6"/>
                <a:stretch>
                  <a:fillRect l="-108"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AE5BF8-DC52-D3C1-4AB8-D4D331845CE8}"/>
                  </a:ext>
                </a:extLst>
              </p:cNvPr>
              <p:cNvSpPr txBox="1"/>
              <p:nvPr/>
            </p:nvSpPr>
            <p:spPr>
              <a:xfrm>
                <a:off x="349825" y="3956410"/>
                <a:ext cx="8603259" cy="994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Qua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khảo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sát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thị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trường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nhóm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AC Servo Panasonic Minas A4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công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100W.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momen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lớn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cơ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0,95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N.m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momen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4,79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N.m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thì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ta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cần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hộp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tỉ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truyền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0.95</m:t>
                        </m:r>
                      </m:num>
                      <m:den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4,79</m:t>
                        </m:r>
                      </m:den>
                    </m:f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5. Qua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khảo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sát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loại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hộp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thị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trường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3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nhóm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hộp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tỉ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truyền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1:12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AE5BF8-DC52-D3C1-4AB8-D4D33184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5" y="3956410"/>
                <a:ext cx="8603259" cy="994696"/>
              </a:xfrm>
              <a:prstGeom prst="rect">
                <a:avLst/>
              </a:prstGeom>
              <a:blipFill>
                <a:blip r:embed="rId7"/>
                <a:stretch>
                  <a:fillRect t="-613" r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28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3A237-AF51-CBAB-F855-BEA833F33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5496-497A-3B35-8EC6-0C74D69F438E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C276F21F-B55C-D276-A599-22C7328ABBC1}"/>
              </a:ext>
            </a:extLst>
          </p:cNvPr>
          <p:cNvSpPr txBox="1">
            <a:spLocks/>
          </p:cNvSpPr>
          <p:nvPr/>
        </p:nvSpPr>
        <p:spPr>
          <a:xfrm>
            <a:off x="0" y="860774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3E598E-AB9F-BDC0-DE7C-5DCE9EFE1C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37" y="1745673"/>
            <a:ext cx="3749663" cy="2537053"/>
          </a:xfrm>
          <a:prstGeom prst="rect">
            <a:avLst/>
          </a:prstGeom>
          <a:noFill/>
        </p:spPr>
      </p:pic>
      <p:pic>
        <p:nvPicPr>
          <p:cNvPr id="7" name="Picture 6" descr="QD75D4 MITSUBISHI moduł pozycjonujący napędy CNC (QD75D4) • Cena, Opinie •  Sterowniki i regulatory 8026821040 • Allegro">
            <a:extLst>
              <a:ext uri="{FF2B5EF4-FFF2-40B4-BE49-F238E27FC236}">
                <a16:creationId xmlns:a16="http://schemas.microsoft.com/office/drawing/2014/main" id="{507A5410-4A9E-8292-E3C8-A437A26EB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673" y="2200162"/>
            <a:ext cx="1921382" cy="20722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436A19-5CD8-6C85-7509-DD9743A0EE1B}"/>
              </a:ext>
            </a:extLst>
          </p:cNvPr>
          <p:cNvSpPr txBox="1"/>
          <p:nvPr/>
        </p:nvSpPr>
        <p:spPr>
          <a:xfrm>
            <a:off x="360218" y="1414772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PLC </a:t>
            </a:r>
            <a:r>
              <a:rPr lang="vi-V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Mitsubishi </a:t>
            </a: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</a:t>
            </a:r>
            <a:r>
              <a:rPr lang="en-US" sz="1300" dirty="0">
                <a:latin typeface="Times New Roman" panose="02020603050405020304" pitchFamily="18" charset="0"/>
                <a:ea typeface="Calibri" panose="020F0502020204030204" pitchFamily="34" charset="0"/>
              </a:rPr>
              <a:t>02h </a:t>
            </a:r>
            <a:r>
              <a:rPr lang="en-US" sz="1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300" dirty="0">
                <a:latin typeface="Times New Roman" panose="02020603050405020304" pitchFamily="18" charset="0"/>
                <a:ea typeface="Calibri" panose="020F0502020204030204" pitchFamily="34" charset="0"/>
              </a:rPr>
              <a:t> m</a:t>
            </a:r>
            <a:r>
              <a:rPr lang="vi-V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odule điều khiển vị trí Mitsubishi QD75D4 </a:t>
            </a:r>
            <a:endParaRPr lang="en-US" sz="1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2D1FB4-DF35-BAC9-A3AB-CF8654AA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05" y="2210479"/>
            <a:ext cx="2051613" cy="20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7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024EB2-491A-B72B-156B-C508764A4B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D88C0-00B2-592C-EA4B-947D5C82C99F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80CB4CF6-44A2-C025-5630-12FD773F2445}"/>
              </a:ext>
            </a:extLst>
          </p:cNvPr>
          <p:cNvSpPr txBox="1">
            <a:spLocks/>
          </p:cNvSpPr>
          <p:nvPr/>
        </p:nvSpPr>
        <p:spPr>
          <a:xfrm>
            <a:off x="0" y="860774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2A33F-790B-08AA-6EBB-57AA8BF4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95" y="1673609"/>
            <a:ext cx="4579789" cy="3275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FEEA23-5766-826F-0182-99F034A625D7}"/>
              </a:ext>
            </a:extLst>
          </p:cNvPr>
          <p:cNvSpPr txBox="1"/>
          <p:nvPr/>
        </p:nvSpPr>
        <p:spPr>
          <a:xfrm>
            <a:off x="415636" y="1335429"/>
            <a:ext cx="33597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PLC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robot,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raspberry Pi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40F4-B8BF-A743-EED8-37C413732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31843" y="1927732"/>
            <a:ext cx="2600653" cy="344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EBE8F-9513-F49C-A119-8B230C4E0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56DB2-7A2A-4A47-1D1E-430B6AB58ABD}"/>
              </a:ext>
            </a:extLst>
          </p:cNvPr>
          <p:cNvSpPr txBox="1"/>
          <p:nvPr/>
        </p:nvSpPr>
        <p:spPr>
          <a:xfrm>
            <a:off x="374073" y="45508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BBC8D368-02F1-2CCE-7B5E-79C8CB798D6B}"/>
              </a:ext>
            </a:extLst>
          </p:cNvPr>
          <p:cNvSpPr txBox="1">
            <a:spLocks/>
          </p:cNvSpPr>
          <p:nvPr/>
        </p:nvSpPr>
        <p:spPr>
          <a:xfrm>
            <a:off x="290945" y="1200211"/>
            <a:ext cx="392776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211;p43">
            <a:extLst>
              <a:ext uri="{FF2B5EF4-FFF2-40B4-BE49-F238E27FC236}">
                <a16:creationId xmlns:a16="http://schemas.microsoft.com/office/drawing/2014/main" id="{FD818A6D-9FFA-4D16-2B48-90D7E3FE78E8}"/>
              </a:ext>
            </a:extLst>
          </p:cNvPr>
          <p:cNvSpPr txBox="1">
            <a:spLocks/>
          </p:cNvSpPr>
          <p:nvPr/>
        </p:nvSpPr>
        <p:spPr>
          <a:xfrm>
            <a:off x="433370" y="1928338"/>
            <a:ext cx="5621065" cy="1286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RGB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chói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BBB9F-355F-25C2-3378-569671A44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19" y="281904"/>
            <a:ext cx="1955114" cy="46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8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65FC7-118B-6B1E-2EDE-005C68B62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75502-55B2-9449-A7DD-1C4D7A395479}"/>
              </a:ext>
            </a:extLst>
          </p:cNvPr>
          <p:cNvSpPr txBox="1"/>
          <p:nvPr/>
        </p:nvSpPr>
        <p:spPr>
          <a:xfrm>
            <a:off x="353291" y="39189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10392258-1526-A554-777F-C76CA8695DE5}"/>
              </a:ext>
            </a:extLst>
          </p:cNvPr>
          <p:cNvSpPr txBox="1">
            <a:spLocks/>
          </p:cNvSpPr>
          <p:nvPr/>
        </p:nvSpPr>
        <p:spPr>
          <a:xfrm>
            <a:off x="-602674" y="945893"/>
            <a:ext cx="4440382" cy="94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Rasberry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1157C-86E8-B64C-164C-0525F57B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08" y="945893"/>
            <a:ext cx="4301837" cy="40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53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3DD9EF-F42E-60DB-25A2-44AD366AC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1DD09-353F-5186-3202-330205238ABD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8601D2F4-5B64-1FF3-9EC8-7F388F975633}"/>
              </a:ext>
            </a:extLst>
          </p:cNvPr>
          <p:cNvSpPr txBox="1">
            <a:spLocks/>
          </p:cNvSpPr>
          <p:nvPr/>
        </p:nvSpPr>
        <p:spPr>
          <a:xfrm>
            <a:off x="277091" y="860774"/>
            <a:ext cx="3442854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PLC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C747575-EDCB-BF57-01C2-080E65F4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4" y="1397774"/>
            <a:ext cx="3866024" cy="3490050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991F8D-CA98-216C-683C-2D9452A3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210" y="76249"/>
            <a:ext cx="3439035" cy="48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7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25DA3-0A07-0BDF-C8D5-D3E925C0EE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BD357-7B5D-3200-FE8A-0EF39602D844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34659466-1B65-2C38-8195-D71C645A08B0}"/>
              </a:ext>
            </a:extLst>
          </p:cNvPr>
          <p:cNvSpPr txBox="1">
            <a:spLocks/>
          </p:cNvSpPr>
          <p:nvPr/>
        </p:nvSpPr>
        <p:spPr>
          <a:xfrm>
            <a:off x="360218" y="860774"/>
            <a:ext cx="3442854" cy="786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</a:t>
            </a:r>
          </a:p>
          <a:p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PLC</a:t>
            </a: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574792B-DF62-4D3F-857F-194466607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64" y="967383"/>
            <a:ext cx="6072890" cy="1159290"/>
          </a:xfrm>
          <a:prstGeom prst="rect">
            <a:avLst/>
          </a:prstGeom>
        </p:spPr>
      </p:pic>
      <p:pic>
        <p:nvPicPr>
          <p:cNvPr id="6" name="Picture 5" descr="Graphical user interface, text, application, table, email&#10;&#10;Description automatically generated">
            <a:extLst>
              <a:ext uri="{FF2B5EF4-FFF2-40B4-BE49-F238E27FC236}">
                <a16:creationId xmlns:a16="http://schemas.microsoft.com/office/drawing/2014/main" id="{BDF6134E-A125-EAC1-FA3B-B2788B4D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72" y="2191454"/>
            <a:ext cx="5044874" cy="28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6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EC9AD-88BD-B9EF-5D0F-E2D12CF76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E791B3-D9FA-D091-DDFD-6B7A20E3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32" y="155064"/>
            <a:ext cx="3341252" cy="4833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3F07C-6A3A-47A8-E816-9A732C004678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5" name="Google Shape;1211;p43">
            <a:extLst>
              <a:ext uri="{FF2B5EF4-FFF2-40B4-BE49-F238E27FC236}">
                <a16:creationId xmlns:a16="http://schemas.microsoft.com/office/drawing/2014/main" id="{E16E4590-F9C2-42F6-D13C-B20345761DC2}"/>
              </a:ext>
            </a:extLst>
          </p:cNvPr>
          <p:cNvSpPr txBox="1">
            <a:spLocks/>
          </p:cNvSpPr>
          <p:nvPr/>
        </p:nvSpPr>
        <p:spPr>
          <a:xfrm>
            <a:off x="-711532" y="945893"/>
            <a:ext cx="5755245" cy="94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PLC</a:t>
            </a:r>
          </a:p>
        </p:txBody>
      </p:sp>
    </p:spTree>
    <p:extLst>
      <p:ext uri="{BB962C8B-B14F-4D97-AF65-F5344CB8AC3E}">
        <p14:creationId xmlns:p14="http://schemas.microsoft.com/office/powerpoint/2010/main" val="318464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4"/>
          <p:cNvSpPr txBox="1">
            <a:spLocks noGrp="1"/>
          </p:cNvSpPr>
          <p:nvPr>
            <p:ph type="subTitle" idx="1"/>
          </p:nvPr>
        </p:nvSpPr>
        <p:spPr>
          <a:xfrm>
            <a:off x="749182" y="824475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0" name="Google Shape;1220;p44"/>
          <p:cNvSpPr txBox="1">
            <a:spLocks noGrp="1"/>
          </p:cNvSpPr>
          <p:nvPr>
            <p:ph type="subTitle" idx="2"/>
          </p:nvPr>
        </p:nvSpPr>
        <p:spPr>
          <a:xfrm>
            <a:off x="4720391" y="824475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1" name="Google Shape;1221;p44"/>
          <p:cNvSpPr txBox="1">
            <a:spLocks noGrp="1"/>
          </p:cNvSpPr>
          <p:nvPr>
            <p:ph type="subTitle" idx="3"/>
          </p:nvPr>
        </p:nvSpPr>
        <p:spPr>
          <a:xfrm>
            <a:off x="749182" y="2149095"/>
            <a:ext cx="3438900" cy="1830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 đã thành công chế tạo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</a:t>
            </a:r>
            <a:r>
              <a:rPr lang="vi-VN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obot Delta phân loại sản phẩm phù hợp với các yêu cầu thiết kế ban đầu mà nhóm đã đề ra. </a:t>
            </a:r>
            <a:endParaRPr lang="en-US" sz="15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Robot vận hành tốt, tốc độ ổn định, nhanh và chính xác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1222" name="Google Shape;1222;p44"/>
          <p:cNvSpPr txBox="1">
            <a:spLocks noGrp="1"/>
          </p:cNvSpPr>
          <p:nvPr>
            <p:ph type="subTitle" idx="4"/>
          </p:nvPr>
        </p:nvSpPr>
        <p:spPr>
          <a:xfrm>
            <a:off x="4824299" y="2132972"/>
            <a:ext cx="3438900" cy="2549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sử dụng PLC điều khiển bằng cách lưu điểm nên vẫn chưa thể vận hành 100% tự động hóa.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Robot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 độ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nhịp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nhàng</a:t>
            </a: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 thể áp dụng động học vào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PLC nên không thể điều khiển chế độ manual.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23" name="Google Shape;1223;p44"/>
          <p:cNvSpPr/>
          <p:nvPr/>
        </p:nvSpPr>
        <p:spPr>
          <a:xfrm rot="7613872">
            <a:off x="2166981" y="1494648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4"/>
          <p:cNvSpPr/>
          <p:nvPr/>
        </p:nvSpPr>
        <p:spPr>
          <a:xfrm rot="7613872">
            <a:off x="6268609" y="1481637"/>
            <a:ext cx="550280" cy="45526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/>
          <p:cNvGrpSpPr/>
          <p:nvPr/>
        </p:nvGrpSpPr>
        <p:grpSpPr>
          <a:xfrm>
            <a:off x="4962831" y="1047715"/>
            <a:ext cx="721815" cy="696655"/>
            <a:chOff x="-293121" y="2059809"/>
            <a:chExt cx="923745" cy="823762"/>
          </a:xfrm>
        </p:grpSpPr>
        <p:sp>
          <p:nvSpPr>
            <p:cNvPr id="709" name="Google Shape;709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6"/>
          <p:cNvGrpSpPr/>
          <p:nvPr/>
        </p:nvGrpSpPr>
        <p:grpSpPr>
          <a:xfrm>
            <a:off x="4950259" y="2905114"/>
            <a:ext cx="721815" cy="696655"/>
            <a:chOff x="-293121" y="2059809"/>
            <a:chExt cx="923745" cy="823762"/>
          </a:xfrm>
        </p:grpSpPr>
        <p:sp>
          <p:nvSpPr>
            <p:cNvPr id="712" name="Google Shape;712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6"/>
          <p:cNvGrpSpPr/>
          <p:nvPr/>
        </p:nvGrpSpPr>
        <p:grpSpPr>
          <a:xfrm>
            <a:off x="2255377" y="1047715"/>
            <a:ext cx="721815" cy="696655"/>
            <a:chOff x="-293121" y="2059809"/>
            <a:chExt cx="923745" cy="823762"/>
          </a:xfrm>
        </p:grpSpPr>
        <p:sp>
          <p:nvSpPr>
            <p:cNvPr id="715" name="Google Shape;715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6"/>
          <p:cNvGrpSpPr/>
          <p:nvPr/>
        </p:nvGrpSpPr>
        <p:grpSpPr>
          <a:xfrm>
            <a:off x="2255377" y="2916265"/>
            <a:ext cx="721815" cy="696655"/>
            <a:chOff x="-293121" y="2059809"/>
            <a:chExt cx="923745" cy="823762"/>
          </a:xfrm>
        </p:grpSpPr>
        <p:sp>
          <p:nvSpPr>
            <p:cNvPr id="718" name="Google Shape;718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2974881" y="1132192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1" name="Google Shape;721;p36"/>
          <p:cNvSpPr txBox="1">
            <a:spLocks noGrp="1"/>
          </p:cNvSpPr>
          <p:nvPr>
            <p:ph type="title" idx="2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title" idx="3"/>
          </p:nvPr>
        </p:nvSpPr>
        <p:spPr>
          <a:xfrm>
            <a:off x="5736926" y="1132192"/>
            <a:ext cx="311612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THỰC HIỆN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title" idx="4"/>
          </p:nvPr>
        </p:nvSpPr>
        <p:spPr>
          <a:xfrm>
            <a:off x="5001575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26" name="Google Shape;726;p36"/>
          <p:cNvSpPr txBox="1">
            <a:spLocks noGrp="1"/>
          </p:cNvSpPr>
          <p:nvPr>
            <p:ph type="title" idx="6"/>
          </p:nvPr>
        </p:nvSpPr>
        <p:spPr>
          <a:xfrm>
            <a:off x="2974881" y="2973723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7" name="Google Shape;727;p36"/>
          <p:cNvSpPr txBox="1">
            <a:spLocks noGrp="1"/>
          </p:cNvSpPr>
          <p:nvPr>
            <p:ph type="title" idx="7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9" name="Google Shape;729;p36"/>
          <p:cNvSpPr txBox="1">
            <a:spLocks noGrp="1"/>
          </p:cNvSpPr>
          <p:nvPr>
            <p:ph type="title" idx="9"/>
          </p:nvPr>
        </p:nvSpPr>
        <p:spPr>
          <a:xfrm>
            <a:off x="5736926" y="2982333"/>
            <a:ext cx="322264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–</a:t>
            </a:r>
            <a:b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0" name="Google Shape;730;p36"/>
          <p:cNvSpPr txBox="1">
            <a:spLocks noGrp="1"/>
          </p:cNvSpPr>
          <p:nvPr>
            <p:ph type="title" idx="13"/>
          </p:nvPr>
        </p:nvSpPr>
        <p:spPr>
          <a:xfrm>
            <a:off x="4989003" y="29823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 rot="10800000">
            <a:off x="557300" y="2496463"/>
            <a:ext cx="1478218" cy="2104138"/>
            <a:chOff x="-4174650" y="-27817050"/>
            <a:chExt cx="6075700" cy="28055175"/>
          </a:xfrm>
        </p:grpSpPr>
        <p:sp>
          <p:nvSpPr>
            <p:cNvPr id="733" name="Google Shape;733;p36"/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6"/>
          <p:cNvSpPr/>
          <p:nvPr/>
        </p:nvSpPr>
        <p:spPr>
          <a:xfrm rot="-3704814">
            <a:off x="1249084" y="2220293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 rot="-6080102">
            <a:off x="883831" y="16010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 rot="-8100000">
            <a:off x="498834" y="2220141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C233CD-9402-EBE8-2720-7F34FFEE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55" y="1690254"/>
            <a:ext cx="4151745" cy="311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0ADEF-C0E8-CFF6-2BF1-78F11B1C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97" y="1018308"/>
            <a:ext cx="2839316" cy="3785755"/>
          </a:xfrm>
          <a:prstGeom prst="rect">
            <a:avLst/>
          </a:prstGeom>
        </p:spPr>
      </p:pic>
      <p:sp>
        <p:nvSpPr>
          <p:cNvPr id="10" name="Google Shape;1219;p44">
            <a:extLst>
              <a:ext uri="{FF2B5EF4-FFF2-40B4-BE49-F238E27FC236}">
                <a16:creationId xmlns:a16="http://schemas.microsoft.com/office/drawing/2014/main" id="{A0ED302C-2FC7-8877-3D3C-ECDC72C43579}"/>
              </a:ext>
            </a:extLst>
          </p:cNvPr>
          <p:cNvSpPr txBox="1">
            <a:spLocks/>
          </p:cNvSpPr>
          <p:nvPr/>
        </p:nvSpPr>
        <p:spPr>
          <a:xfrm>
            <a:off x="1060910" y="477982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</p:spTree>
    <p:extLst>
      <p:ext uri="{BB962C8B-B14F-4D97-AF65-F5344CB8AC3E}">
        <p14:creationId xmlns:p14="http://schemas.microsoft.com/office/powerpoint/2010/main" val="2252894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 txBox="1">
            <a:spLocks noGrp="1"/>
          </p:cNvSpPr>
          <p:nvPr>
            <p:ph type="subTitle" idx="1"/>
          </p:nvPr>
        </p:nvSpPr>
        <p:spPr>
          <a:xfrm>
            <a:off x="3319393" y="1892916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Tích hợp động học và PID vào quá trình điều khiển</a:t>
            </a:r>
            <a:endParaRPr lang="en-US" sz="15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vi-VN" sz="15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 khiển bằng xử lí ảnh để tự </a:t>
            </a:r>
            <a:r>
              <a:rPr lang="en-US" sz="15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</a:t>
            </a:r>
            <a:r>
              <a:rPr lang="vi-VN" sz="15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ộng bắt sản phẩm ở tất cả các vị trí trong vùng hoạt động của robot.</a:t>
            </a:r>
            <a:endParaRPr lang="en-US" sz="15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Delta 5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endParaRPr lang="en-US" sz="15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30" name="Google Shape;1230;p45"/>
          <p:cNvSpPr txBox="1">
            <a:spLocks noGrp="1"/>
          </p:cNvSpPr>
          <p:nvPr>
            <p:ph type="title"/>
          </p:nvPr>
        </p:nvSpPr>
        <p:spPr>
          <a:xfrm>
            <a:off x="3319393" y="941078"/>
            <a:ext cx="4242888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1" name="Google Shape;1231;p45"/>
          <p:cNvGrpSpPr/>
          <p:nvPr/>
        </p:nvGrpSpPr>
        <p:grpSpPr>
          <a:xfrm>
            <a:off x="855271" y="1183016"/>
            <a:ext cx="1934979" cy="3182210"/>
            <a:chOff x="2042250" y="-13104450"/>
            <a:chExt cx="3535500" cy="13342600"/>
          </a:xfrm>
        </p:grpSpPr>
        <p:sp>
          <p:nvSpPr>
            <p:cNvPr id="1232" name="Google Shape;1232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avLst/>
              <a:gdLst/>
              <a:ahLst/>
              <a:cxnLst/>
              <a:rect l="l" t="t" r="r" b="b"/>
              <a:pathLst>
                <a:path w="141420" h="533704" extrusionOk="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2094550" y="-4395875"/>
              <a:ext cx="560775" cy="978475"/>
            </a:xfrm>
            <a:custGeom>
              <a:avLst/>
              <a:gdLst/>
              <a:ahLst/>
              <a:cxnLst/>
              <a:rect l="l" t="t" r="r" b="b"/>
              <a:pathLst>
                <a:path w="22431" h="39139" extrusionOk="0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2122950" y="-5702650"/>
              <a:ext cx="330875" cy="607350"/>
            </a:xfrm>
            <a:custGeom>
              <a:avLst/>
              <a:gdLst/>
              <a:ahLst/>
              <a:cxnLst/>
              <a:rect l="l" t="t" r="r" b="b"/>
              <a:pathLst>
                <a:path w="13235" h="24294" extrusionOk="0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125050" y="-5016525"/>
              <a:ext cx="329875" cy="692400"/>
            </a:xfrm>
            <a:custGeom>
              <a:avLst/>
              <a:gdLst/>
              <a:ahLst/>
              <a:cxnLst/>
              <a:rect l="l" t="t" r="r" b="b"/>
              <a:pathLst>
                <a:path w="13195" h="27696" extrusionOk="0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152450" y="-6309975"/>
              <a:ext cx="376750" cy="692400"/>
            </a:xfrm>
            <a:custGeom>
              <a:avLst/>
              <a:gdLst/>
              <a:ahLst/>
              <a:cxnLst/>
              <a:rect l="l" t="t" r="r" b="b"/>
              <a:pathLst>
                <a:path w="15070" h="27696" extrusionOk="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250525" y="-6892900"/>
              <a:ext cx="389550" cy="831900"/>
            </a:xfrm>
            <a:custGeom>
              <a:avLst/>
              <a:gdLst/>
              <a:ahLst/>
              <a:cxnLst/>
              <a:rect l="l" t="t" r="r" b="b"/>
              <a:pathLst>
                <a:path w="15582" h="33276" extrusionOk="0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469825" y="-7260350"/>
              <a:ext cx="310950" cy="843525"/>
            </a:xfrm>
            <a:custGeom>
              <a:avLst/>
              <a:gdLst/>
              <a:ahLst/>
              <a:cxnLst/>
              <a:rect l="l" t="t" r="r" b="b"/>
              <a:pathLst>
                <a:path w="12438" h="33741" extrusionOk="0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793900" y="-7305450"/>
              <a:ext cx="130825" cy="718500"/>
            </a:xfrm>
            <a:custGeom>
              <a:avLst/>
              <a:gdLst/>
              <a:ahLst/>
              <a:cxnLst/>
              <a:rect l="l" t="t" r="r" b="b"/>
              <a:pathLst>
                <a:path w="5233" h="28740" extrusionOk="0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859225" y="-10115775"/>
              <a:ext cx="1927800" cy="1118550"/>
            </a:xfrm>
            <a:custGeom>
              <a:avLst/>
              <a:gdLst/>
              <a:ahLst/>
              <a:cxnLst/>
              <a:rect l="l" t="t" r="r" b="b"/>
              <a:pathLst>
                <a:path w="77112" h="44742" extrusionOk="0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966100" y="-7556650"/>
              <a:ext cx="1804675" cy="4075175"/>
            </a:xfrm>
            <a:custGeom>
              <a:avLst/>
              <a:gdLst/>
              <a:ahLst/>
              <a:cxnLst/>
              <a:rect l="l" t="t" r="r" b="b"/>
              <a:pathLst>
                <a:path w="72187" h="163007" extrusionOk="0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970775" y="-12005200"/>
              <a:ext cx="1733550" cy="1837850"/>
            </a:xfrm>
            <a:custGeom>
              <a:avLst/>
              <a:gdLst/>
              <a:ahLst/>
              <a:cxnLst/>
              <a:rect l="l" t="t" r="r" b="b"/>
              <a:pathLst>
                <a:path w="69342" h="73514" extrusionOk="0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3093450" y="-11391650"/>
              <a:ext cx="125950" cy="320125"/>
            </a:xfrm>
            <a:custGeom>
              <a:avLst/>
              <a:gdLst/>
              <a:ahLst/>
              <a:cxnLst/>
              <a:rect l="l" t="t" r="r" b="b"/>
              <a:pathLst>
                <a:path w="5038" h="12805" extrusionOk="0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3105700" y="-7138450"/>
              <a:ext cx="1441875" cy="531650"/>
            </a:xfrm>
            <a:custGeom>
              <a:avLst/>
              <a:gdLst/>
              <a:ahLst/>
              <a:cxnLst/>
              <a:rect l="l" t="t" r="r" b="b"/>
              <a:pathLst>
                <a:path w="57675" h="21266" extrusionOk="0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140325" y="-7006325"/>
              <a:ext cx="1374200" cy="281850"/>
            </a:xfrm>
            <a:custGeom>
              <a:avLst/>
              <a:gdLst/>
              <a:ahLst/>
              <a:cxnLst/>
              <a:rect l="l" t="t" r="r" b="b"/>
              <a:pathLst>
                <a:path w="54968" h="11274" extrusionOk="0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146550" y="-6293250"/>
              <a:ext cx="1357725" cy="330625"/>
            </a:xfrm>
            <a:custGeom>
              <a:avLst/>
              <a:gdLst/>
              <a:ahLst/>
              <a:cxnLst/>
              <a:rect l="l" t="t" r="r" b="b"/>
              <a:pathLst>
                <a:path w="54309" h="13225" extrusionOk="0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152450" y="-3682800"/>
              <a:ext cx="1272350" cy="2167025"/>
            </a:xfrm>
            <a:custGeom>
              <a:avLst/>
              <a:gdLst/>
              <a:ahLst/>
              <a:cxnLst/>
              <a:rect l="l" t="t" r="r" b="b"/>
              <a:pathLst>
                <a:path w="50894" h="86681" extrusionOk="0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149000" y="-5936275"/>
              <a:ext cx="1353375" cy="188275"/>
            </a:xfrm>
            <a:custGeom>
              <a:avLst/>
              <a:gdLst/>
              <a:ahLst/>
              <a:cxnLst/>
              <a:rect l="l" t="t" r="r" b="b"/>
              <a:pathLst>
                <a:path w="54135" h="7531" extrusionOk="0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165600" y="-6201375"/>
              <a:ext cx="1327650" cy="341100"/>
            </a:xfrm>
            <a:custGeom>
              <a:avLst/>
              <a:gdLst/>
              <a:ahLst/>
              <a:cxnLst/>
              <a:rect l="l" t="t" r="r" b="b"/>
              <a:pathLst>
                <a:path w="53106" h="13644" extrusionOk="0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168150" y="-5402125"/>
              <a:ext cx="1318650" cy="420225"/>
            </a:xfrm>
            <a:custGeom>
              <a:avLst/>
              <a:gdLst/>
              <a:ahLst/>
              <a:cxnLst/>
              <a:rect l="l" t="t" r="r" b="b"/>
              <a:pathLst>
                <a:path w="52746" h="16809" extrusionOk="0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204000" y="-5311675"/>
              <a:ext cx="1245175" cy="218925"/>
            </a:xfrm>
            <a:custGeom>
              <a:avLst/>
              <a:gdLst/>
              <a:ahLst/>
              <a:cxnLst/>
              <a:rect l="l" t="t" r="r" b="b"/>
              <a:pathLst>
                <a:path w="49807" h="8757" extrusionOk="0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226700" y="-1446900"/>
              <a:ext cx="1135075" cy="1574750"/>
            </a:xfrm>
            <a:custGeom>
              <a:avLst/>
              <a:gdLst/>
              <a:ahLst/>
              <a:cxnLst/>
              <a:rect l="l" t="t" r="r" b="b"/>
              <a:pathLst>
                <a:path w="45403" h="62990" extrusionOk="0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370325" y="-10467900"/>
              <a:ext cx="109775" cy="203575"/>
            </a:xfrm>
            <a:custGeom>
              <a:avLst/>
              <a:gdLst/>
              <a:ahLst/>
              <a:cxnLst/>
              <a:rect l="l" t="t" r="r" b="b"/>
              <a:pathLst>
                <a:path w="4391" h="8143" extrusionOk="0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499225" y="-10474150"/>
              <a:ext cx="105225" cy="211825"/>
            </a:xfrm>
            <a:custGeom>
              <a:avLst/>
              <a:gdLst/>
              <a:ahLst/>
              <a:cxnLst/>
              <a:rect l="l" t="t" r="r" b="b"/>
              <a:pathLst>
                <a:path w="4209" h="8473" extrusionOk="0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538300" y="-9027875"/>
              <a:ext cx="575450" cy="335725"/>
            </a:xfrm>
            <a:custGeom>
              <a:avLst/>
              <a:gdLst/>
              <a:ahLst/>
              <a:cxnLst/>
              <a:rect l="l" t="t" r="r" b="b"/>
              <a:pathLst>
                <a:path w="23018" h="13429" extrusionOk="0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557225" y="-8628675"/>
              <a:ext cx="549400" cy="274200"/>
            </a:xfrm>
            <a:custGeom>
              <a:avLst/>
              <a:gdLst/>
              <a:ahLst/>
              <a:cxnLst/>
              <a:rect l="l" t="t" r="r" b="b"/>
              <a:pathLst>
                <a:path w="21976" h="10968" extrusionOk="0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567475" y="-8298350"/>
              <a:ext cx="529925" cy="278725"/>
            </a:xfrm>
            <a:custGeom>
              <a:avLst/>
              <a:gdLst/>
              <a:ahLst/>
              <a:cxnLst/>
              <a:rect l="l" t="t" r="r" b="b"/>
              <a:pathLst>
                <a:path w="21197" h="11149" extrusionOk="0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3570375" y="-7957275"/>
              <a:ext cx="518775" cy="270800"/>
            </a:xfrm>
            <a:custGeom>
              <a:avLst/>
              <a:gdLst/>
              <a:ahLst/>
              <a:cxnLst/>
              <a:rect l="l" t="t" r="r" b="b"/>
              <a:pathLst>
                <a:path w="20751" h="10832" extrusionOk="0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572375" y="-1427050"/>
              <a:ext cx="489850" cy="593175"/>
            </a:xfrm>
            <a:custGeom>
              <a:avLst/>
              <a:gdLst/>
              <a:ahLst/>
              <a:cxnLst/>
              <a:rect l="l" t="t" r="r" b="b"/>
              <a:pathLst>
                <a:path w="19594" h="23727" extrusionOk="0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799800" y="-13022775"/>
              <a:ext cx="119575" cy="304800"/>
            </a:xfrm>
            <a:custGeom>
              <a:avLst/>
              <a:gdLst/>
              <a:ahLst/>
              <a:cxnLst/>
              <a:rect l="l" t="t" r="r" b="b"/>
              <a:pathLst>
                <a:path w="4783" h="12192" extrusionOk="0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4453825" y="-10364150"/>
              <a:ext cx="92425" cy="184900"/>
            </a:xfrm>
            <a:custGeom>
              <a:avLst/>
              <a:gdLst/>
              <a:ahLst/>
              <a:cxnLst/>
              <a:rect l="l" t="t" r="r" b="b"/>
              <a:pathLst>
                <a:path w="3697" h="7396" extrusionOk="0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4473075" y="-6121700"/>
              <a:ext cx="41000" cy="262575"/>
            </a:xfrm>
            <a:custGeom>
              <a:avLst/>
              <a:gdLst/>
              <a:ahLst/>
              <a:cxnLst/>
              <a:rect l="l" t="t" r="r" b="b"/>
              <a:pathLst>
                <a:path w="1640" h="10503" extrusionOk="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488900" y="-11343725"/>
              <a:ext cx="117350" cy="310200"/>
            </a:xfrm>
            <a:custGeom>
              <a:avLst/>
              <a:gdLst/>
              <a:ahLst/>
              <a:cxnLst/>
              <a:rect l="l" t="t" r="r" b="b"/>
              <a:pathLst>
                <a:path w="4694" h="12408" extrusionOk="0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807375" y="-7201375"/>
              <a:ext cx="297050" cy="681325"/>
            </a:xfrm>
            <a:custGeom>
              <a:avLst/>
              <a:gdLst/>
              <a:ahLst/>
              <a:cxnLst/>
              <a:rect l="l" t="t" r="r" b="b"/>
              <a:pathLst>
                <a:path w="11882" h="27253" extrusionOk="0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4991725" y="-4368650"/>
              <a:ext cx="548850" cy="902500"/>
            </a:xfrm>
            <a:custGeom>
              <a:avLst/>
              <a:gdLst/>
              <a:ahLst/>
              <a:cxnLst/>
              <a:rect l="l" t="t" r="r" b="b"/>
              <a:pathLst>
                <a:path w="21954" h="36100" extrusionOk="0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4987500" y="-7053950"/>
              <a:ext cx="366050" cy="857125"/>
            </a:xfrm>
            <a:custGeom>
              <a:avLst/>
              <a:gdLst/>
              <a:ahLst/>
              <a:cxnLst/>
              <a:rect l="l" t="t" r="r" b="b"/>
              <a:pathLst>
                <a:path w="14642" h="34285" extrusionOk="0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5140350" y="-6490850"/>
              <a:ext cx="328750" cy="693250"/>
            </a:xfrm>
            <a:custGeom>
              <a:avLst/>
              <a:gdLst/>
              <a:ahLst/>
              <a:cxnLst/>
              <a:rect l="l" t="t" r="r" b="b"/>
              <a:pathLst>
                <a:path w="13150" h="27730" extrusionOk="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212825" y="-5902825"/>
              <a:ext cx="285450" cy="617550"/>
            </a:xfrm>
            <a:custGeom>
              <a:avLst/>
              <a:gdLst/>
              <a:ahLst/>
              <a:cxnLst/>
              <a:rect l="l" t="t" r="r" b="b"/>
              <a:pathLst>
                <a:path w="11418" h="24702" extrusionOk="0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203575" y="-4799325"/>
              <a:ext cx="274325" cy="409150"/>
            </a:xfrm>
            <a:custGeom>
              <a:avLst/>
              <a:gdLst/>
              <a:ahLst/>
              <a:cxnLst/>
              <a:rect l="l" t="t" r="r" b="b"/>
              <a:pathLst>
                <a:path w="10973" h="16366" extrusionOk="0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5241200" y="-5275375"/>
              <a:ext cx="256300" cy="441475"/>
            </a:xfrm>
            <a:custGeom>
              <a:avLst/>
              <a:gdLst/>
              <a:ahLst/>
              <a:cxnLst/>
              <a:rect l="l" t="t" r="r" b="b"/>
              <a:pathLst>
                <a:path w="10252" h="17659" extrusionOk="0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8F2B-F3AB-1F70-D5B8-A96ADCCF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890" y="1776035"/>
            <a:ext cx="5223600" cy="895500"/>
          </a:xfrm>
        </p:spPr>
        <p:txBody>
          <a:bodyPr/>
          <a:lstStyle/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XIN CẢM ƠN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39226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9"/>
          <p:cNvSpPr txBox="1">
            <a:spLocks noGrp="1"/>
          </p:cNvSpPr>
          <p:nvPr>
            <p:ph type="title" idx="6"/>
          </p:nvPr>
        </p:nvSpPr>
        <p:spPr>
          <a:xfrm>
            <a:off x="720000" y="240920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sz="3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40269C-DAAC-03C9-55E1-ABB90C9A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14939"/>
            <a:ext cx="7772400" cy="3271391"/>
          </a:xfrm>
          <a:prstGeom prst="rect">
            <a:avLst/>
          </a:prstGeom>
        </p:spPr>
      </p:pic>
      <p:sp>
        <p:nvSpPr>
          <p:cNvPr id="18" name="Google Shape;1206;p42">
            <a:extLst>
              <a:ext uri="{FF2B5EF4-FFF2-40B4-BE49-F238E27FC236}">
                <a16:creationId xmlns:a16="http://schemas.microsoft.com/office/drawing/2014/main" id="{90ECD860-0108-28C7-0DB4-B866F82F55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765327"/>
            <a:ext cx="3186545" cy="749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sz="3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7" name="Google Shape;877;p40"/>
          <p:cNvSpPr txBox="1">
            <a:spLocks noGrp="1"/>
          </p:cNvSpPr>
          <p:nvPr>
            <p:ph type="title"/>
          </p:nvPr>
        </p:nvSpPr>
        <p:spPr>
          <a:xfrm flipH="1">
            <a:off x="948599" y="4347171"/>
            <a:ext cx="318005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Demaurex’s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Line-Placer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gói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bánh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1" name="Google Shape;881;p40"/>
          <p:cNvSpPr txBox="1">
            <a:spLocks noGrp="1"/>
          </p:cNvSpPr>
          <p:nvPr>
            <p:ph type="title" idx="4"/>
          </p:nvPr>
        </p:nvSpPr>
        <p:spPr>
          <a:xfrm>
            <a:off x="4806615" y="4347171"/>
            <a:ext cx="373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SurgiScope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thí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robot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phẫu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Humboldt, Berlin. </a:t>
            </a:r>
            <a:endParaRPr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72669D-B673-5DB5-9D48-D08D458A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15" y="1128296"/>
            <a:ext cx="2362201" cy="3149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F3F737-7BA1-0164-E511-35CB8D12D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99" y="1523558"/>
            <a:ext cx="3549686" cy="2366457"/>
          </a:xfrm>
          <a:prstGeom prst="rect">
            <a:avLst/>
          </a:prstGeom>
        </p:spPr>
      </p:pic>
      <p:sp>
        <p:nvSpPr>
          <p:cNvPr id="18" name="Google Shape;1206;p42">
            <a:extLst>
              <a:ext uri="{FF2B5EF4-FFF2-40B4-BE49-F238E27FC236}">
                <a16:creationId xmlns:a16="http://schemas.microsoft.com/office/drawing/2014/main" id="{9A8A8E28-EE08-C23D-AF1F-40B9170F7F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0779" y="773946"/>
            <a:ext cx="3186545" cy="749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8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sz="300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1317" name="Google Shape;1317;p48"/>
          <p:cNvGraphicFramePr/>
          <p:nvPr>
            <p:extLst>
              <p:ext uri="{D42A27DB-BD31-4B8C-83A1-F6EECF244321}">
                <p14:modId xmlns:p14="http://schemas.microsoft.com/office/powerpoint/2010/main" val="143286865"/>
              </p:ext>
            </p:extLst>
          </p:nvPr>
        </p:nvGraphicFramePr>
        <p:xfrm>
          <a:off x="491893" y="1835391"/>
          <a:ext cx="8160213" cy="2056526"/>
        </p:xfrm>
        <a:graphic>
          <a:graphicData uri="http://schemas.openxmlformats.org/drawingml/2006/table">
            <a:tbl>
              <a:tblPr>
                <a:noFill/>
                <a:tableStyleId>{A91B397F-47F1-4039-BFCD-94D543E63302}</a:tableStyleId>
              </a:tblPr>
              <a:tblGrid>
                <a:gridCol w="2720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0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0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o Hyeon"/>
                          <a:cs typeface="Times New Roman" panose="02020603050405020304" pitchFamily="18" charset="0"/>
                          <a:sym typeface="Do Hyeon"/>
                        </a:rPr>
                        <a:t>1</a:t>
                      </a:r>
                      <a:endParaRPr sz="25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o Hyeon"/>
                          <a:cs typeface="Times New Roman" panose="02020603050405020304" pitchFamily="18" charset="0"/>
                          <a:sym typeface="Do Hyeon"/>
                        </a:rPr>
                        <a:t>2</a:t>
                      </a:r>
                      <a:endParaRPr sz="2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o Hyeon"/>
                          <a:cs typeface="Times New Roman" panose="02020603050405020304" pitchFamily="18" charset="0"/>
                          <a:sym typeface="Do Hyeon"/>
                        </a:rPr>
                        <a:t>3</a:t>
                      </a:r>
                      <a:endParaRPr sz="25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1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Tìm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hiểu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khái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quát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về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robot Delta.</a:t>
                      </a:r>
                    </a:p>
                  </a:txBody>
                  <a:tcPr marL="274300" marR="27430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Tính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toán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thông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số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,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thiết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kế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và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chế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tạo</a:t>
                      </a:r>
                      <a:r>
                        <a:rPr lang="en-US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robot.</a:t>
                      </a:r>
                    </a:p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Didact Gothic"/>
                        <a:cs typeface="Times New Roman" panose="02020603050405020304" pitchFamily="18" charset="0"/>
                        <a:sym typeface="Didact Gothic"/>
                      </a:endParaRPr>
                    </a:p>
                  </a:txBody>
                  <a:tcPr marL="274300" marR="27430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Xây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dựng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chương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trình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điều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khiển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trên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PLC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và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thuật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toán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phân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loại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sản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phẩm</a:t>
                      </a:r>
                      <a:r>
                        <a:rPr lang="en-US" sz="15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Didact Gothic"/>
                          <a:cs typeface="Times New Roman" panose="02020603050405020304" pitchFamily="18" charset="0"/>
                          <a:sym typeface="Didact Gothic"/>
                        </a:rPr>
                        <a:t>.</a:t>
                      </a:r>
                      <a:endParaRPr sz="15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idact Gothic"/>
                        <a:cs typeface="Times New Roman" panose="02020603050405020304" pitchFamily="18" charset="0"/>
                        <a:sym typeface="Didact Gothic"/>
                      </a:endParaRPr>
                    </a:p>
                  </a:txBody>
                  <a:tcPr marL="274300" marR="27430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Do Hyeon"/>
                        <a:cs typeface="Times New Roman" panose="02020603050405020304" pitchFamily="18" charset="0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18" name="Google Shape;1318;p48"/>
          <p:cNvCxnSpPr/>
          <p:nvPr/>
        </p:nvCxnSpPr>
        <p:spPr>
          <a:xfrm>
            <a:off x="1431340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8"/>
          <p:cNvCxnSpPr/>
          <p:nvPr/>
        </p:nvCxnSpPr>
        <p:spPr>
          <a:xfrm>
            <a:off x="4164899" y="2391225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48"/>
          <p:cNvCxnSpPr/>
          <p:nvPr/>
        </p:nvCxnSpPr>
        <p:spPr>
          <a:xfrm>
            <a:off x="6858244" y="2392541"/>
            <a:ext cx="81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06;p42">
            <a:extLst>
              <a:ext uri="{FF2B5EF4-FFF2-40B4-BE49-F238E27FC236}">
                <a16:creationId xmlns:a16="http://schemas.microsoft.com/office/drawing/2014/main" id="{828D4B10-010E-7818-B700-52BABAB87402}"/>
              </a:ext>
            </a:extLst>
          </p:cNvPr>
          <p:cNvSpPr txBox="1">
            <a:spLocks/>
          </p:cNvSpPr>
          <p:nvPr/>
        </p:nvSpPr>
        <p:spPr>
          <a:xfrm>
            <a:off x="527577" y="874902"/>
            <a:ext cx="3505200" cy="620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7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318A1-6D48-3A66-49BA-443B92C52E2A}"/>
              </a:ext>
            </a:extLst>
          </p:cNvPr>
          <p:cNvSpPr txBox="1"/>
          <p:nvPr/>
        </p:nvSpPr>
        <p:spPr>
          <a:xfrm>
            <a:off x="214746" y="180109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754A6CDC-1FB9-7450-15A1-53DDE35DB3BB}"/>
              </a:ext>
            </a:extLst>
          </p:cNvPr>
          <p:cNvSpPr txBox="1">
            <a:spLocks/>
          </p:cNvSpPr>
          <p:nvPr/>
        </p:nvSpPr>
        <p:spPr>
          <a:xfrm>
            <a:off x="117764" y="734107"/>
            <a:ext cx="2182091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p:sp>
        <p:nvSpPr>
          <p:cNvPr id="5" name="Google Shape;1230;p45">
            <a:extLst>
              <a:ext uri="{FF2B5EF4-FFF2-40B4-BE49-F238E27FC236}">
                <a16:creationId xmlns:a16="http://schemas.microsoft.com/office/drawing/2014/main" id="{05FAD071-3894-91E1-3383-CC4E0BE7B27E}"/>
              </a:ext>
            </a:extLst>
          </p:cNvPr>
          <p:cNvSpPr txBox="1">
            <a:spLocks/>
          </p:cNvSpPr>
          <p:nvPr/>
        </p:nvSpPr>
        <p:spPr>
          <a:xfrm>
            <a:off x="247705" y="1154485"/>
            <a:ext cx="4104300" cy="1341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2.png" descr="Arrow&#10;&#10;Description automatically generated">
            <a:extLst>
              <a:ext uri="{FF2B5EF4-FFF2-40B4-BE49-F238E27FC236}">
                <a16:creationId xmlns:a16="http://schemas.microsoft.com/office/drawing/2014/main" id="{1AF4100B-FDB8-674C-EA53-4F8CFEF60F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46" y="1390534"/>
            <a:ext cx="2447290" cy="2726690"/>
          </a:xfrm>
          <a:prstGeom prst="rect">
            <a:avLst/>
          </a:prstGeom>
        </p:spPr>
      </p:pic>
      <p:pic>
        <p:nvPicPr>
          <p:cNvPr id="7" name="image3.png" descr="Diagram&#10;&#10;Description automatically generated">
            <a:extLst>
              <a:ext uri="{FF2B5EF4-FFF2-40B4-BE49-F238E27FC236}">
                <a16:creationId xmlns:a16="http://schemas.microsoft.com/office/drawing/2014/main" id="{761482B5-4328-8A73-5367-8585F48DE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09" y="1390534"/>
            <a:ext cx="1549400" cy="2715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6DD014F-A27E-DAB6-27EB-E3D3B9B3B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707716"/>
                  </p:ext>
                </p:extLst>
              </p:nvPr>
            </p:nvGraphicFramePr>
            <p:xfrm>
              <a:off x="247705" y="1226127"/>
              <a:ext cx="4421277" cy="3666337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{A91B397F-47F1-4039-BFCD-94D543E63302}</a:tableStyleId>
                  </a:tblPr>
                  <a:tblGrid>
                    <a:gridCol w="607895">
                      <a:extLst>
                        <a:ext uri="{9D8B030D-6E8A-4147-A177-3AD203B41FA5}">
                          <a16:colId xmlns:a16="http://schemas.microsoft.com/office/drawing/2014/main" val="89479776"/>
                        </a:ext>
                      </a:extLst>
                    </a:gridCol>
                    <a:gridCol w="3813382">
                      <a:extLst>
                        <a:ext uri="{9D8B030D-6E8A-4147-A177-3AD203B41FA5}">
                          <a16:colId xmlns:a16="http://schemas.microsoft.com/office/drawing/2014/main" val="2347793736"/>
                        </a:ext>
                      </a:extLst>
                    </a:gridCol>
                  </a:tblGrid>
                  <a:tr h="282877">
                    <a:tc>
                      <a:txBody>
                        <a:bodyPr/>
                        <a:lstStyle/>
                        <a:p>
                          <a:pPr marL="29210" marR="25400" algn="ctr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Kí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3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hiệu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53465" marR="1048385" algn="ctr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Ý nghĩa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085480570"/>
                      </a:ext>
                    </a:extLst>
                  </a:tr>
                  <a:tr h="422564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76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marR="96520" algn="l">
                            <a:lnSpc>
                              <a:spcPct val="100000"/>
                            </a:lnSpc>
                            <a:spcBef>
                              <a:spcPts val="13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điểm</a:t>
                          </a:r>
                          <a:r>
                            <a:rPr lang="vi-VN" sz="1300" spc="-9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nối</a:t>
                          </a:r>
                          <a:r>
                            <a:rPr lang="vi-VN" sz="13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giữa</a:t>
                          </a:r>
                          <a:r>
                            <a:rPr lang="vi-VN" sz="13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cánh</a:t>
                          </a:r>
                          <a:r>
                            <a:rPr lang="vi-VN" sz="1300" spc="-7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tay</a:t>
                          </a:r>
                          <a:r>
                            <a:rPr lang="vi-VN" sz="1300" spc="-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hình</a:t>
                          </a:r>
                          <a:r>
                            <a:rPr lang="vi-VN" sz="1300" spc="-8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bình</a:t>
                          </a:r>
                          <a:r>
                            <a:rPr lang="vi-VN" sz="1300" spc="-9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hành</a:t>
                          </a:r>
                          <a:r>
                            <a:rPr lang="vi-VN" sz="1300" spc="-8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vi-VN" sz="13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300" spc="-9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3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 động (𝑖 =1, 2,</a:t>
                          </a:r>
                          <a:r>
                            <a:rPr lang="vi-VN" sz="1300" spc="-16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3)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31102337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cạnh tam giác đều tấm đế cố định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341198343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25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3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3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đến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cạnh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cố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định</a:t>
                          </a:r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38847216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25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3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300" spc="-11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</a:t>
                          </a:r>
                          <a:r>
                            <a:rPr lang="en-US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spc="-39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đến</a:t>
                          </a:r>
                          <a:r>
                            <a:rPr lang="vi-VN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đỉnh</a:t>
                          </a:r>
                          <a:r>
                            <a:rPr lang="vi-VN" sz="13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300" spc="-1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300" spc="-1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cố</a:t>
                          </a:r>
                          <a:r>
                            <a:rPr lang="vi-VN" sz="13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định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85247113"/>
                      </a:ext>
                    </a:extLst>
                  </a:tr>
                  <a:tr h="347777">
                    <a:tc>
                      <a:txBody>
                        <a:bodyPr/>
                        <a:lstStyle/>
                        <a:p>
                          <a:pPr marR="2540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cạnh tam giác đều tấm đế di động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044736431"/>
                      </a:ext>
                    </a:extLst>
                  </a:tr>
                  <a:tr h="347777">
                    <a:tc>
                      <a:txBody>
                        <a:bodyPr/>
                        <a:lstStyle/>
                        <a:p>
                          <a:pPr marR="15113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3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</a:t>
                          </a:r>
                          <a:r>
                            <a:rPr lang="vi-VN" sz="1300" spc="-35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đến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cạnh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động</a:t>
                          </a:r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052786"/>
                      </a:ext>
                    </a:extLst>
                  </a:tr>
                  <a:tr h="345436">
                    <a:tc>
                      <a:txBody>
                        <a:bodyPr/>
                        <a:lstStyle/>
                        <a:p>
                          <a:pPr marR="158750" algn="ctr">
                            <a:lnSpc>
                              <a:spcPct val="100000"/>
                            </a:lnSpc>
                            <a:spcBef>
                              <a:spcPts val="77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13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sSub>
                                  <m:sSubPr>
                                    <m:ctrlPr>
                                      <a:rPr lang="en-US" sz="13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lang="vi-VN" sz="1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marR="8255" algn="l">
                            <a:lnSpc>
                              <a:spcPct val="100000"/>
                            </a:lnSpc>
                            <a:spcBef>
                              <a:spcPts val="25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ả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 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 từ tâm P 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ế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 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ỉ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 P</a:t>
                          </a:r>
                          <a:r>
                            <a:rPr lang="vi-VN" sz="13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(𝑖 = 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ủ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t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ấ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 đế di động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8875655"/>
                      </a:ext>
                    </a:extLst>
                  </a:tr>
                  <a:tr h="393003">
                    <a:tc>
                      <a:txBody>
                        <a:bodyPr/>
                        <a:lstStyle/>
                        <a:p>
                          <a:pPr marR="18669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L</a:t>
                          </a:r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iều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à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 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</a:t>
                          </a: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tay </a:t>
                          </a:r>
                          <a:r>
                            <a:rPr lang="vi-VN" sz="1300" spc="-1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vi-VN" sz="1300" spc="6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3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3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vi-VN" sz="13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3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(𝑖</a:t>
                          </a:r>
                          <a:r>
                            <a:rPr lang="vi-VN" sz="13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vi-VN" sz="1300" spc="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795114525"/>
                      </a:ext>
                    </a:extLst>
                  </a:tr>
                  <a:tr h="393003">
                    <a:tc>
                      <a:txBody>
                        <a:bodyPr/>
                        <a:lstStyle/>
                        <a:p>
                          <a:pPr marR="198755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:r>
                            <a:rPr lang="en-US" sz="13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0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của mỗi cánh tay hình bình hành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35373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6DD014F-A27E-DAB6-27EB-E3D3B9B3B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707716"/>
                  </p:ext>
                </p:extLst>
              </p:nvPr>
            </p:nvGraphicFramePr>
            <p:xfrm>
              <a:off x="247705" y="1226127"/>
              <a:ext cx="4421277" cy="3666337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{A91B397F-47F1-4039-BFCD-94D543E63302}</a:tableStyleId>
                  </a:tblPr>
                  <a:tblGrid>
                    <a:gridCol w="607895">
                      <a:extLst>
                        <a:ext uri="{9D8B030D-6E8A-4147-A177-3AD203B41FA5}">
                          <a16:colId xmlns:a16="http://schemas.microsoft.com/office/drawing/2014/main" val="89479776"/>
                        </a:ext>
                      </a:extLst>
                    </a:gridCol>
                    <a:gridCol w="3813382">
                      <a:extLst>
                        <a:ext uri="{9D8B030D-6E8A-4147-A177-3AD203B41FA5}">
                          <a16:colId xmlns:a16="http://schemas.microsoft.com/office/drawing/2014/main" val="2347793736"/>
                        </a:ext>
                      </a:extLst>
                    </a:gridCol>
                  </a:tblGrid>
                  <a:tr h="282877">
                    <a:tc>
                      <a:txBody>
                        <a:bodyPr/>
                        <a:lstStyle/>
                        <a:p>
                          <a:pPr marL="29210" marR="25400" algn="ctr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Kí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3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FreeSerif"/>
                              <a:cs typeface="Times New Roman" panose="02020603050405020304" pitchFamily="18" charset="0"/>
                            </a:rPr>
                            <a:t>hiệu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53465" marR="1048385" algn="ctr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Ý nghĩa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085480570"/>
                      </a:ext>
                    </a:extLst>
                  </a:tr>
                  <a:tr h="4225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77143" r="-628000" b="-69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marR="96520" algn="l">
                            <a:lnSpc>
                              <a:spcPct val="100000"/>
                            </a:lnSpc>
                            <a:spcBef>
                              <a:spcPts val="13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điểm</a:t>
                          </a:r>
                          <a:r>
                            <a:rPr lang="vi-VN" sz="1300" spc="-9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nối</a:t>
                          </a:r>
                          <a:r>
                            <a:rPr lang="vi-VN" sz="13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giữa</a:t>
                          </a:r>
                          <a:r>
                            <a:rPr lang="vi-VN" sz="13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cánh</a:t>
                          </a:r>
                          <a:r>
                            <a:rPr lang="vi-VN" sz="1300" spc="-7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tay</a:t>
                          </a:r>
                          <a:r>
                            <a:rPr lang="vi-VN" sz="1300" spc="-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hình</a:t>
                          </a:r>
                          <a:r>
                            <a:rPr lang="vi-VN" sz="1300" spc="-8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bình</a:t>
                          </a:r>
                          <a:r>
                            <a:rPr lang="vi-VN" sz="1300" spc="-9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hành</a:t>
                          </a:r>
                          <a:r>
                            <a:rPr lang="vi-VN" sz="1300" spc="-8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vi-VN" sz="13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300" spc="-9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300" spc="-8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 động (𝑖 =1, 2,</a:t>
                          </a:r>
                          <a:r>
                            <a:rPr lang="vi-VN" sz="1300" spc="-16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3)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31102337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210169" r="-628000" b="-727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cạnh tam giác đều tấm đế cố định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341198343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310169" r="-628000" b="-627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3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3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đến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cạnh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cố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định</a:t>
                          </a:r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38847216"/>
                      </a:ext>
                    </a:extLst>
                  </a:tr>
                  <a:tr h="3610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403333" r="-6280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3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300" spc="-11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</a:t>
                          </a:r>
                          <a:r>
                            <a:rPr lang="en-US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spc="-39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đến</a:t>
                          </a:r>
                          <a:r>
                            <a:rPr lang="vi-VN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đỉnh</a:t>
                          </a:r>
                          <a:r>
                            <a:rPr lang="vi-VN" sz="13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300" spc="-1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300" spc="-1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300" spc="-12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cố</a:t>
                          </a:r>
                          <a:r>
                            <a:rPr lang="vi-VN" sz="1300" spc="-1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định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85247113"/>
                      </a:ext>
                    </a:extLst>
                  </a:tr>
                  <a:tr h="3477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529825" r="-628000" b="-443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5880" algn="l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cạnh tam giác đều tấm đế di động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044736431"/>
                      </a:ext>
                    </a:extLst>
                  </a:tr>
                  <a:tr h="3477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629825" r="-628000" b="-343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khoảng</a:t>
                          </a:r>
                          <a:r>
                            <a:rPr lang="vi-VN" sz="1300" spc="-12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cách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từ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tâm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</a:t>
                          </a:r>
                          <a:r>
                            <a:rPr lang="vi-VN" sz="1300" spc="-35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đến</a:t>
                          </a:r>
                          <a:r>
                            <a:rPr lang="vi-VN" sz="1300" spc="-115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cạnh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của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tấm</a:t>
                          </a:r>
                          <a:r>
                            <a:rPr lang="vi-VN" sz="1300" spc="-13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đế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</a:t>
                          </a:r>
                          <a:r>
                            <a:rPr lang="vi-VN" sz="1300" spc="-12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động</a:t>
                          </a:r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05278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" t="-640000" r="-62800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7150" marR="8255" algn="l">
                            <a:lnSpc>
                              <a:spcPct val="100000"/>
                            </a:lnSpc>
                            <a:spcBef>
                              <a:spcPts val="25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ả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 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các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 từ tâm P 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ế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 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</a:t>
                          </a: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ỉ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 P</a:t>
                          </a:r>
                          <a:r>
                            <a:rPr lang="vi-VN" sz="13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(𝑖 = 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 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ủ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 t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ấ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 đế di động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8875655"/>
                      </a:ext>
                    </a:extLst>
                  </a:tr>
                  <a:tr h="393003">
                    <a:tc>
                      <a:txBody>
                        <a:bodyPr/>
                        <a:lstStyle/>
                        <a:p>
                          <a:pPr marR="186690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L</a:t>
                          </a:r>
                          <a:endParaRPr lang="en-US" sz="13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1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iều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à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 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cá</a:t>
                          </a: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tay </a:t>
                          </a:r>
                          <a:r>
                            <a:rPr lang="vi-VN" sz="1300" spc="-1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vi-VN" sz="1300" spc="6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3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3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vi-VN" sz="13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𝑖</a:t>
                          </a:r>
                          <a:r>
                            <a:rPr lang="vi-VN" sz="13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(𝑖</a:t>
                          </a:r>
                          <a:r>
                            <a:rPr lang="vi-VN" sz="1300" spc="5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vi-VN" sz="1300" spc="2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300" spc="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vi-VN" sz="1300" spc="-5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vi-VN" sz="1300" spc="-1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795114525"/>
                      </a:ext>
                    </a:extLst>
                  </a:tr>
                  <a:tr h="393003">
                    <a:tc>
                      <a:txBody>
                        <a:bodyPr/>
                        <a:lstStyle/>
                        <a:p>
                          <a:pPr marR="198755" algn="ctr">
                            <a:lnSpc>
                              <a:spcPct val="100000"/>
                            </a:lnSpc>
                            <a:spcBef>
                              <a:spcPts val="24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:r>
                            <a:rPr lang="en-US" sz="13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57150" algn="l">
                            <a:lnSpc>
                              <a:spcPct val="100000"/>
                            </a:lnSpc>
                            <a:spcBef>
                              <a:spcPts val="205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3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chiều dài của mỗi cánh tay hình bình hành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FreeSerif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353731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Google Shape;1206;p42">
            <a:extLst>
              <a:ext uri="{FF2B5EF4-FFF2-40B4-BE49-F238E27FC236}">
                <a16:creationId xmlns:a16="http://schemas.microsoft.com/office/drawing/2014/main" id="{9097AEB3-FA94-2124-AB09-FC933C6C47FB}"/>
              </a:ext>
            </a:extLst>
          </p:cNvPr>
          <p:cNvSpPr txBox="1">
            <a:spLocks/>
          </p:cNvSpPr>
          <p:nvPr/>
        </p:nvSpPr>
        <p:spPr>
          <a:xfrm>
            <a:off x="6054264" y="3994265"/>
            <a:ext cx="3505200" cy="620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spcBef>
                <a:spcPts val="1600"/>
              </a:spcBef>
              <a:spcAft>
                <a:spcPts val="1600"/>
              </a:spcAft>
            </a:pP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</p:spTree>
    <p:extLst>
      <p:ext uri="{BB962C8B-B14F-4D97-AF65-F5344CB8AC3E}">
        <p14:creationId xmlns:p14="http://schemas.microsoft.com/office/powerpoint/2010/main" val="394829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287BDD-D794-B391-FFD1-C76A4384A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6C3E0-B949-DA6A-70EB-DE06B8476BDA}"/>
              </a:ext>
            </a:extLst>
          </p:cNvPr>
          <p:cNvSpPr txBox="1"/>
          <p:nvPr/>
        </p:nvSpPr>
        <p:spPr>
          <a:xfrm>
            <a:off x="214746" y="180109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5" name="Google Shape;1211;p43">
            <a:extLst>
              <a:ext uri="{FF2B5EF4-FFF2-40B4-BE49-F238E27FC236}">
                <a16:creationId xmlns:a16="http://schemas.microsoft.com/office/drawing/2014/main" id="{F41B1A74-AA0A-54BF-8AF4-E85E015ED71D}"/>
              </a:ext>
            </a:extLst>
          </p:cNvPr>
          <p:cNvSpPr txBox="1">
            <a:spLocks/>
          </p:cNvSpPr>
          <p:nvPr/>
        </p:nvSpPr>
        <p:spPr>
          <a:xfrm>
            <a:off x="117764" y="734107"/>
            <a:ext cx="2182091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603E30-2931-2109-D71B-C961B6BE14EC}"/>
                  </a:ext>
                </a:extLst>
              </p:cNvPr>
              <p:cNvSpPr txBox="1"/>
              <p:nvPr/>
            </p:nvSpPr>
            <p:spPr>
              <a:xfrm>
                <a:off x="4022159" y="1977717"/>
                <a:ext cx="1634835" cy="113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𝐼𝑏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&amp;1,5&lt;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1&lt;3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2&lt;1,5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&lt;0,75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2≥3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603E30-2931-2109-D71B-C961B6BE1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59" y="1977717"/>
                <a:ext cx="1634835" cy="1139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1D2B43-F87A-B278-03D0-1F3C27456314}"/>
                  </a:ext>
                </a:extLst>
              </p:cNvPr>
              <p:cNvSpPr txBox="1"/>
              <p:nvPr/>
            </p:nvSpPr>
            <p:spPr>
              <a:xfrm>
                <a:off x="6341920" y="1881977"/>
                <a:ext cx="2500744" cy="1379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𝐼𝐼𝑒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&amp;0,75&lt;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1&lt;1,5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&amp;1&lt;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2&lt;1,5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=0,75;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2=1,5</m:t>
                              </m:r>
                            </m:e>
                            <m:e>
                              <m: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&amp;.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1D2B43-F87A-B278-03D0-1F3C27456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20" y="1881977"/>
                <a:ext cx="2500744" cy="1379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9D613C-80C7-7FF0-187C-4A845A7A0278}"/>
                  </a:ext>
                </a:extLst>
              </p:cNvPr>
              <p:cNvSpPr txBox="1"/>
              <p:nvPr/>
            </p:nvSpPr>
            <p:spPr>
              <a:xfrm>
                <a:off x="3904387" y="3266795"/>
                <a:ext cx="2306782" cy="1206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𝐼𝐼𝑓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&amp;1&lt;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1≤1,5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&amp;0,75&lt;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2&lt;1,5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2&gt;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2=1,5;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9D613C-80C7-7FF0-187C-4A845A7A0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87" y="3266795"/>
                <a:ext cx="2306782" cy="1206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9117E2-F36C-E8EB-F726-B4FCE7C60B9E}"/>
                  </a:ext>
                </a:extLst>
              </p:cNvPr>
              <p:cNvSpPr txBox="1"/>
              <p:nvPr/>
            </p:nvSpPr>
            <p:spPr>
              <a:xfrm>
                <a:off x="6211169" y="3321682"/>
                <a:ext cx="1757797" cy="115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𝐼𝐼𝐼𝑏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1&lt;1,5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&amp;1,5≤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2&lt;3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&lt;0,75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9117E2-F36C-E8EB-F726-B4FCE7C6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169" y="3321682"/>
                <a:ext cx="1757797" cy="11517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211;p43">
                <a:extLst>
                  <a:ext uri="{FF2B5EF4-FFF2-40B4-BE49-F238E27FC236}">
                    <a16:creationId xmlns:a16="http://schemas.microsoft.com/office/drawing/2014/main" id="{4B56A8D9-0379-965C-3576-A910AF715A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578" y="1260631"/>
                <a:ext cx="3998767" cy="537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sz="15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hóm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tác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Liu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cộng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sự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đã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đề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bốn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việc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lớn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bao </a:t>
                </a:r>
                <a:r>
                  <a:rPr lang="en-US" sz="15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gồm</a:t>
                </a:r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5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III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sz="15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500" b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5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5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15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:endParaRPr lang="en-US" sz="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Google Shape;1211;p43">
                <a:extLst>
                  <a:ext uri="{FF2B5EF4-FFF2-40B4-BE49-F238E27FC236}">
                    <a16:creationId xmlns:a16="http://schemas.microsoft.com/office/drawing/2014/main" id="{4B56A8D9-0379-965C-3576-A910AF7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8" y="1260631"/>
                <a:ext cx="3998767" cy="537000"/>
              </a:xfrm>
              <a:prstGeom prst="rect">
                <a:avLst/>
              </a:prstGeom>
              <a:blipFill>
                <a:blip r:embed="rId6"/>
                <a:stretch>
                  <a:fillRect l="-610" r="-610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A04B9-23E6-EEFD-FF5D-48F3E0A124DF}"/>
                  </a:ext>
                </a:extLst>
              </p:cNvPr>
              <p:cNvSpPr txBox="1"/>
              <p:nvPr/>
            </p:nvSpPr>
            <p:spPr>
              <a:xfrm>
                <a:off x="298303" y="2295654"/>
                <a:ext cx="775855" cy="494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A04B9-23E6-EEFD-FF5D-48F3E0A12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3" y="2295654"/>
                <a:ext cx="775855" cy="494238"/>
              </a:xfrm>
              <a:prstGeom prst="rect">
                <a:avLst/>
              </a:prstGeom>
              <a:blipFill>
                <a:blip r:embed="rId7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234C5-FC15-B3B0-0A86-4E719CF2A692}"/>
                  </a:ext>
                </a:extLst>
              </p:cNvPr>
              <p:cNvSpPr txBox="1"/>
              <p:nvPr/>
            </p:nvSpPr>
            <p:spPr>
              <a:xfrm>
                <a:off x="301336" y="2759490"/>
                <a:ext cx="755073" cy="499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D234C5-FC15-B3B0-0A86-4E719CF2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36" y="2759490"/>
                <a:ext cx="755073" cy="499945"/>
              </a:xfrm>
              <a:prstGeom prst="rect">
                <a:avLst/>
              </a:prstGeom>
              <a:blipFill>
                <a:blip r:embed="rId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9BC95-0EA1-69E6-7D85-6BFC08CD072A}"/>
                  </a:ext>
                </a:extLst>
              </p:cNvPr>
              <p:cNvSpPr txBox="1"/>
              <p:nvPr/>
            </p:nvSpPr>
            <p:spPr>
              <a:xfrm>
                <a:off x="254579" y="3728980"/>
                <a:ext cx="1253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9BC95-0EA1-69E6-7D85-6BFC08CD0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9" y="3728980"/>
                <a:ext cx="1253836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14FF1E-0460-7F9C-D7BA-4B6C7A82914F}"/>
                  </a:ext>
                </a:extLst>
              </p:cNvPr>
              <p:cNvSpPr txBox="1"/>
              <p:nvPr/>
            </p:nvSpPr>
            <p:spPr>
              <a:xfrm>
                <a:off x="273626" y="3229033"/>
                <a:ext cx="825208" cy="494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14FF1E-0460-7F9C-D7BA-4B6C7A829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6" y="3229033"/>
                <a:ext cx="825208" cy="494238"/>
              </a:xfrm>
              <a:prstGeom prst="rect">
                <a:avLst/>
              </a:prstGeom>
              <a:blipFill>
                <a:blip r:embed="rId10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06F45-AF50-EDA4-572B-2198D12DF0B0}"/>
                  </a:ext>
                </a:extLst>
              </p:cNvPr>
              <p:cNvSpPr txBox="1"/>
              <p:nvPr/>
            </p:nvSpPr>
            <p:spPr>
              <a:xfrm>
                <a:off x="180776" y="4104898"/>
                <a:ext cx="1634835" cy="508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2206F45-AF50-EDA4-572B-2198D12DF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6" y="4104898"/>
                <a:ext cx="1634835" cy="508857"/>
              </a:xfrm>
              <a:prstGeom prst="rect">
                <a:avLst/>
              </a:prstGeom>
              <a:blipFill>
                <a:blip r:embed="rId11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01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3AEAA-E526-AF2B-C1D7-4A00136B91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04E69-54AE-2D06-3186-0B003DDD242D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7" name="Google Shape;1211;p43">
            <a:extLst>
              <a:ext uri="{FF2B5EF4-FFF2-40B4-BE49-F238E27FC236}">
                <a16:creationId xmlns:a16="http://schemas.microsoft.com/office/drawing/2014/main" id="{730700C3-A1FF-021C-5BDE-E88EF47CEA22}"/>
              </a:ext>
            </a:extLst>
          </p:cNvPr>
          <p:cNvSpPr txBox="1">
            <a:spLocks/>
          </p:cNvSpPr>
          <p:nvPr/>
        </p:nvSpPr>
        <p:spPr>
          <a:xfrm>
            <a:off x="242455" y="834684"/>
            <a:ext cx="2182091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211;p43">
                <a:extLst>
                  <a:ext uri="{FF2B5EF4-FFF2-40B4-BE49-F238E27FC236}">
                    <a16:creationId xmlns:a16="http://schemas.microsoft.com/office/drawing/2014/main" id="{DCD9F52D-86BA-1927-B07B-6D422C5CCF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916" y="1232921"/>
                <a:ext cx="5321011" cy="119855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Nhiệm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vụ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tìm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kích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thước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L, </a:t>
                </a:r>
                <a:r>
                  <a:rPr lang="en-US" sz="1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ưu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Theo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nhóm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tác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Lê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Xuân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Hoàng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Lê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Hoài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Nam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đề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xuất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hai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án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thiết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kế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án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1,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tâm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cầu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ngoại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tiếp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trùng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tâm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trụ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kích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thước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trước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Từ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ta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Google Shape;1211;p43">
                <a:extLst>
                  <a:ext uri="{FF2B5EF4-FFF2-40B4-BE49-F238E27FC236}">
                    <a16:creationId xmlns:a16="http://schemas.microsoft.com/office/drawing/2014/main" id="{DCD9F52D-86BA-1927-B07B-6D422C5CC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" y="1232921"/>
                <a:ext cx="5321011" cy="1198551"/>
              </a:xfrm>
              <a:prstGeom prst="rect">
                <a:avLst/>
              </a:prstGeom>
              <a:blipFill>
                <a:blip r:embed="rId2"/>
                <a:stretch>
                  <a:fillRect l="-115" r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3DFE3D3-422E-EBBA-0D89-1F48F4A08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55" y="583775"/>
            <a:ext cx="2611226" cy="1853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58C82-6ECB-9B8A-4DC7-309E7A502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88" y="2571750"/>
            <a:ext cx="260096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A492ED-394E-753F-7C71-5F8C4148A41C}"/>
                  </a:ext>
                </a:extLst>
              </p:cNvPr>
              <p:cNvSpPr txBox="1"/>
              <p:nvPr/>
            </p:nvSpPr>
            <p:spPr>
              <a:xfrm>
                <a:off x="400919" y="2103011"/>
                <a:ext cx="3838574" cy="499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Bán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cầu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ngoại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tiếp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3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 </m:t>
                            </m:r>
                            <m:f>
                              <m:fPr>
                                <m:ctrlPr>
                                  <a:rPr lang="en-US" sz="13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3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sz="13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3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sz="13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3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3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3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  <m:sup>
                            <m:r>
                              <a:rPr lang="en-US" sz="13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A492ED-394E-753F-7C71-5F8C4148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9" y="2103011"/>
                <a:ext cx="3838574" cy="499432"/>
              </a:xfrm>
              <a:prstGeom prst="rect">
                <a:avLst/>
              </a:prstGeom>
              <a:blipFill>
                <a:blip r:embed="rId5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2F8234-0064-ABF3-7880-B24C5C827DE2}"/>
                  </a:ext>
                </a:extLst>
              </p:cNvPr>
              <p:cNvSpPr txBox="1"/>
              <p:nvPr/>
            </p:nvSpPr>
            <p:spPr>
              <a:xfrm>
                <a:off x="400919" y="2517983"/>
                <a:ext cx="2560262" cy="404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Giá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bình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𝐷: </a:t>
                </a:r>
                <a14:m>
                  <m:oMath xmlns:m="http://schemas.openxmlformats.org/officeDocument/2006/math"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num>
                      <m:den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2F8234-0064-ABF3-7880-B24C5C827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9" y="2517983"/>
                <a:ext cx="2560262" cy="404150"/>
              </a:xfrm>
              <a:prstGeom prst="rect">
                <a:avLst/>
              </a:prstGeom>
              <a:blipFill>
                <a:blip r:embed="rId6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327DE3-2B2D-7A49-3B00-12D213D7A400}"/>
                  </a:ext>
                </a:extLst>
              </p:cNvPr>
              <p:cNvSpPr txBox="1"/>
              <p:nvPr/>
            </p:nvSpPr>
            <p:spPr>
              <a:xfrm>
                <a:off x="400918" y="2901189"/>
                <a:ext cx="4822247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3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kích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thước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còn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lại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3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  <m:d>
                      <m:dPr>
                        <m:begChr m:val="|"/>
                        <m:endChr m:val="|"/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3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3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3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327DE3-2B2D-7A49-3B00-12D213D7A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2901189"/>
                <a:ext cx="4822247" cy="292388"/>
              </a:xfrm>
              <a:prstGeom prst="rect">
                <a:avLst/>
              </a:prstGeom>
              <a:blipFill>
                <a:blip r:embed="rId7"/>
                <a:stretch>
                  <a:fillRect l="-126"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75C573-99A3-AE30-359F-C1F30D925B98}"/>
                  </a:ext>
                </a:extLst>
              </p:cNvPr>
              <p:cNvSpPr txBox="1"/>
              <p:nvPr/>
            </p:nvSpPr>
            <p:spPr>
              <a:xfrm>
                <a:off x="400917" y="3167971"/>
                <a:ext cx="2458535" cy="379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𝑧</a:t>
                </a:r>
                <a:r>
                  <a:rPr lang="en-US" sz="13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 sz="13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3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int</m:t>
                        </m:r>
                      </m:sub>
                    </m:sSub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75C573-99A3-AE30-359F-C1F30D925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7" y="3167971"/>
                <a:ext cx="2458535" cy="379399"/>
              </a:xfrm>
              <a:prstGeom prst="rect">
                <a:avLst/>
              </a:prstGeom>
              <a:blipFill>
                <a:blip r:embed="rId8"/>
                <a:stretch>
                  <a:fillRect l="-248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24435E-2E37-ABD9-4ED6-522F0159F570}"/>
                  </a:ext>
                </a:extLst>
              </p:cNvPr>
              <p:cNvSpPr txBox="1"/>
              <p:nvPr/>
            </p:nvSpPr>
            <p:spPr>
              <a:xfrm>
                <a:off x="400917" y="3458684"/>
                <a:ext cx="3187410" cy="699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3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int</m:t>
                        </m:r>
                      </m:sub>
                    </m:sSub>
                    <m:r>
                      <a:rPr lang="en-US" sz="1300" b="1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3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3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3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3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3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à  </m:t>
                    </m:r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3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13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3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13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– </m:t>
                    </m:r>
                    <m:r>
                      <m:rPr>
                        <m:nor/>
                      </m:rPr>
                      <a:rPr lang="en-US" sz="1300" i="1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</m:oMath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3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24435E-2E37-ABD9-4ED6-522F0159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7" y="3458684"/>
                <a:ext cx="3187410" cy="699487"/>
              </a:xfrm>
              <a:prstGeom prst="rect">
                <a:avLst/>
              </a:prstGeom>
              <a:blipFill>
                <a:blip r:embed="rId9"/>
                <a:stretch>
                  <a:fillRect l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26717E-9FDE-2963-016A-9291D284AC8F}"/>
                  </a:ext>
                </a:extLst>
              </p:cNvPr>
              <p:cNvSpPr txBox="1"/>
              <p:nvPr/>
            </p:nvSpPr>
            <p:spPr>
              <a:xfrm>
                <a:off x="400917" y="3924251"/>
                <a:ext cx="4593647" cy="291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3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int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tọa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z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điểm</a:t>
                </a:r>
                <a14:m>
                  <m:oMath xmlns:m="http://schemas.openxmlformats.org/officeDocument/2006/math">
                    <m:r>
                      <a:rPr lang="en-US" sz="13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iv</m:t>
                        </m:r>
                      </m:sub>
                    </m:sSub>
                    <m:r>
                      <a:rPr lang="en-US" sz="1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nằm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trục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z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26717E-9FDE-2963-016A-9291D284A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7" y="3924251"/>
                <a:ext cx="4593647" cy="291939"/>
              </a:xfrm>
              <a:prstGeom prst="rect">
                <a:avLst/>
              </a:prstGeom>
              <a:blipFill>
                <a:blip r:embed="rId10"/>
                <a:stretch>
                  <a:fillRect l="-133"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AE668DC-384A-8613-9C92-4B336A928ADB}"/>
              </a:ext>
            </a:extLst>
          </p:cNvPr>
          <p:cNvSpPr txBox="1"/>
          <p:nvPr/>
        </p:nvSpPr>
        <p:spPr>
          <a:xfrm>
            <a:off x="-48092" y="4237478"/>
            <a:ext cx="6018541" cy="541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𝑧</a:t>
            </a:r>
            <a:r>
              <a:rPr lang="en-US" sz="14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≤ </a:t>
            </a:r>
            <a:r>
              <a:rPr lang="en-US" sz="1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𝑧</a:t>
            </a:r>
            <a:r>
              <a:rPr lang="en-US" sz="14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𝑃</a:t>
            </a:r>
            <a:r>
              <a:rPr lang="en-US" sz="14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𝑧</a:t>
            </a:r>
            <a:r>
              <a:rPr lang="en-US" sz="1400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gá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8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C83A89-4571-F3CF-CA13-9FA9FFBD4C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435E7-088B-E5CF-1504-33F414C46E29}"/>
              </a:ext>
            </a:extLst>
          </p:cNvPr>
          <p:cNvSpPr txBox="1"/>
          <p:nvPr/>
        </p:nvSpPr>
        <p:spPr>
          <a:xfrm>
            <a:off x="360218" y="30677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Didact Gothic"/>
                <a:cs typeface="Times New Roman" panose="02020603050405020304" pitchFamily="18" charset="0"/>
                <a:sym typeface="Didact Gothic"/>
              </a:rPr>
              <a:t>NỘI DUNG THỰC HIỆN</a:t>
            </a:r>
          </a:p>
        </p:txBody>
      </p:sp>
      <p:sp>
        <p:nvSpPr>
          <p:cNvPr id="4" name="Google Shape;1211;p43">
            <a:extLst>
              <a:ext uri="{FF2B5EF4-FFF2-40B4-BE49-F238E27FC236}">
                <a16:creationId xmlns:a16="http://schemas.microsoft.com/office/drawing/2014/main" id="{9EAE17F0-3B2C-F904-7ED2-362322B79679}"/>
              </a:ext>
            </a:extLst>
          </p:cNvPr>
          <p:cNvSpPr txBox="1">
            <a:spLocks/>
          </p:cNvSpPr>
          <p:nvPr/>
        </p:nvSpPr>
        <p:spPr>
          <a:xfrm>
            <a:off x="242455" y="834684"/>
            <a:ext cx="2182091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EC709E-19BB-F329-8A54-F251BA79598E}"/>
                  </a:ext>
                </a:extLst>
              </p:cNvPr>
              <p:cNvSpPr txBox="1"/>
              <p:nvPr/>
            </p:nvSpPr>
            <p:spPr>
              <a:xfrm>
                <a:off x="360218" y="1371684"/>
                <a:ext cx="5223164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thiết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kế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sẽ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trước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3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thông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ℎ,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trùng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này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III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EC709E-19BB-F329-8A54-F251BA795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" y="1371684"/>
                <a:ext cx="5223164" cy="692497"/>
              </a:xfrm>
              <a:prstGeom prst="rect">
                <a:avLst/>
              </a:prstGeom>
              <a:blipFill>
                <a:blip r:embed="rId2"/>
                <a:stretch>
                  <a:fillRect t="-877" r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996A4-BFB7-5961-B1D8-36F6A3726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45" y="1064787"/>
            <a:ext cx="3200400" cy="2558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EC9CBF-A65D-7C3C-D2B8-89ED47711BB0}"/>
                  </a:ext>
                </a:extLst>
              </p:cNvPr>
              <p:cNvSpPr txBox="1"/>
              <p:nvPr/>
            </p:nvSpPr>
            <p:spPr>
              <a:xfrm>
                <a:off x="-81188" y="2135156"/>
                <a:ext cx="3951593" cy="417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285750" algn="just"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3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iá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bình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 : </a:t>
                </a:r>
                <a14:m>
                  <m:oMath xmlns:m="http://schemas.openxmlformats.org/officeDocument/2006/math"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EC9CBF-A65D-7C3C-D2B8-89ED4771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188" y="2135156"/>
                <a:ext cx="3951593" cy="417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224AF-4469-EE76-D480-435AAED3A4B2}"/>
                  </a:ext>
                </a:extLst>
              </p:cNvPr>
              <p:cNvSpPr txBox="1"/>
              <p:nvPr/>
            </p:nvSpPr>
            <p:spPr>
              <a:xfrm>
                <a:off x="360218" y="2506217"/>
                <a:ext cx="510539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kích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thước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sz="13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3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n-US" sz="13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en-US" sz="13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 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3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3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n-US" sz="13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en-US" sz="13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  <m:d>
                      <m:dPr>
                        <m:begChr m:val="|"/>
                        <m:endChr m:val="|"/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3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3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3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13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	</a:t>
                </a:r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224AF-4469-EE76-D480-435AAED3A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" y="2506217"/>
                <a:ext cx="5105399" cy="292388"/>
              </a:xfrm>
              <a:prstGeom prst="rect">
                <a:avLst/>
              </a:prstGeom>
              <a:blipFill>
                <a:blip r:embed="rId5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9C5E61-75B0-FACE-DB3C-8D357F675BFE}"/>
                  </a:ext>
                </a:extLst>
              </p:cNvPr>
              <p:cNvSpPr txBox="1"/>
              <p:nvPr/>
            </p:nvSpPr>
            <p:spPr>
              <a:xfrm>
                <a:off x="360218" y="2844604"/>
                <a:ext cx="1440873" cy="539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L – </a:t>
                </a: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9C5E61-75B0-FACE-DB3C-8D357F675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" y="2844604"/>
                <a:ext cx="1440873" cy="539828"/>
              </a:xfrm>
              <a:prstGeom prst="rect">
                <a:avLst/>
              </a:prstGeom>
              <a:blipFill>
                <a:blip r:embed="rId6"/>
                <a:stretch>
                  <a:fillRect l="-424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23F85-D6E0-E651-3201-EA2B2ED73FB7}"/>
                  </a:ext>
                </a:extLst>
              </p:cNvPr>
              <p:cNvSpPr txBox="1"/>
              <p:nvPr/>
            </p:nvSpPr>
            <p:spPr>
              <a:xfrm>
                <a:off x="-99822" y="3487313"/>
                <a:ext cx="5757256" cy="295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3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iều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kiện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𝑙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phải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gần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ưu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3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23F85-D6E0-E651-3201-EA2B2ED7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822" y="3487313"/>
                <a:ext cx="5757256" cy="295594"/>
              </a:xfrm>
              <a:prstGeom prst="rect">
                <a:avLst/>
              </a:prstGeom>
              <a:blipFill>
                <a:blip r:embed="rId7"/>
                <a:stretch>
                  <a:fillRect t="-204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C943F1-D573-FBAE-292B-BF63E545C34C}"/>
                  </a:ext>
                </a:extLst>
              </p:cNvPr>
              <p:cNvSpPr txBox="1"/>
              <p:nvPr/>
            </p:nvSpPr>
            <p:spPr>
              <a:xfrm>
                <a:off x="360218" y="3120092"/>
                <a:ext cx="3068782" cy="334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3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300" i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3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3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  <m:sup>
                            <m:r>
                              <a:rPr lang="en-US" sz="13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300" i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3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3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3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𝑖𝑛𝑡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3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C943F1-D573-FBAE-292B-BF63E545C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" y="3120092"/>
                <a:ext cx="3068782" cy="334579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B7C3DD-64D4-0264-3DAB-79711062BB94}"/>
                  </a:ext>
                </a:extLst>
              </p:cNvPr>
              <p:cNvSpPr txBox="1"/>
              <p:nvPr/>
            </p:nvSpPr>
            <p:spPr>
              <a:xfrm>
                <a:off x="-99823" y="3875072"/>
                <a:ext cx="9115667" cy="720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285750"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yêu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cầu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hoạt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trụ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kích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thước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bán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đáy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30 cm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chiều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h = 15 cm. Qua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thử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nghiệm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nhóm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đến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kết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luận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án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thiết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kế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vùng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III</m:t>
                        </m:r>
                      </m:e>
                      <m:sub>
                        <m:r>
                          <a:rPr lang="en-US" sz="13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 = 28,57 cm </a:t>
                </a:r>
                <a14:m>
                  <m:oMath xmlns:m="http://schemas.openxmlformats.org/officeDocument/2006/math"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≈30 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𝑐𝑚</m:t>
                    </m:r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3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48,57 cm </a:t>
                </a:r>
                <a14:m>
                  <m:oMath xmlns:m="http://schemas.openxmlformats.org/officeDocument/2006/math"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≈50 </m:t>
                    </m:r>
                    <m:r>
                      <a:rPr lang="en-US" sz="13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𝑐𝑚</m:t>
                    </m:r>
                  </m:oMath>
                </a14:m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3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3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3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8,57. </a:t>
                </a:r>
                <a:endParaRPr lang="en-US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B7C3DD-64D4-0264-3DAB-79711062B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823" y="3875072"/>
                <a:ext cx="9115667" cy="720005"/>
              </a:xfrm>
              <a:prstGeom prst="rect">
                <a:avLst/>
              </a:prstGeom>
              <a:blipFill>
                <a:blip r:embed="rId9"/>
                <a:stretch>
                  <a:fillRect t="-847" r="-67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781578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1470</Words>
  <Application>Microsoft Office PowerPoint</Application>
  <PresentationFormat>On-screen Show (16:9)</PresentationFormat>
  <Paragraphs>160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Bebas Neue</vt:lpstr>
      <vt:lpstr>Didact Gothic</vt:lpstr>
      <vt:lpstr>Arial</vt:lpstr>
      <vt:lpstr>Wingdings</vt:lpstr>
      <vt:lpstr>Times New Roman</vt:lpstr>
      <vt:lpstr>Calibri</vt:lpstr>
      <vt:lpstr>Do Hyeon</vt:lpstr>
      <vt:lpstr>Cambria Math</vt:lpstr>
      <vt:lpstr>Kawaii Robots Pitch Deck by Slidesgo</vt:lpstr>
      <vt:lpstr>PowerPoint Presentation</vt:lpstr>
      <vt:lpstr>TỔNG QUAN</vt:lpstr>
      <vt:lpstr>TỔNG QUAN</vt:lpstr>
      <vt:lpstr>TỔNG QUAN</vt:lpstr>
      <vt:lpstr>TỔNG QUAN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HƯỚNG PHÁT TRIỂN</vt:lpstr>
      <vt:lpstr>XIN 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bui quy</cp:lastModifiedBy>
  <cp:revision>20</cp:revision>
  <dcterms:modified xsi:type="dcterms:W3CDTF">2023-01-13T14:44:37Z</dcterms:modified>
</cp:coreProperties>
</file>